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25"/>
  </p:notesMasterIdLst>
  <p:sldIdLst>
    <p:sldId id="273" r:id="rId2"/>
    <p:sldId id="275" r:id="rId3"/>
    <p:sldId id="276" r:id="rId4"/>
    <p:sldId id="277" r:id="rId5"/>
    <p:sldId id="261" r:id="rId6"/>
    <p:sldId id="278" r:id="rId7"/>
    <p:sldId id="272" r:id="rId8"/>
    <p:sldId id="262" r:id="rId9"/>
    <p:sldId id="263" r:id="rId10"/>
    <p:sldId id="279" r:id="rId11"/>
    <p:sldId id="280" r:id="rId12"/>
    <p:sldId id="284" r:id="rId13"/>
    <p:sldId id="285" r:id="rId14"/>
    <p:sldId id="286" r:id="rId15"/>
    <p:sldId id="287" r:id="rId16"/>
    <p:sldId id="283" r:id="rId17"/>
    <p:sldId id="265" r:id="rId18"/>
    <p:sldId id="281" r:id="rId19"/>
    <p:sldId id="266" r:id="rId20"/>
    <p:sldId id="282" r:id="rId21"/>
    <p:sldId id="268" r:id="rId22"/>
    <p:sldId id="267" r:id="rId23"/>
    <p:sldId id="26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3CF4F23-EA40-8069-ECA2-DCC1C3549F73}" name="Karlee J. Litchfield" initials="KL" userId="S::kjlitchfield1@umary.edu::e907954f-520c-4b3c-b922-6c52167d8e25" providerId="AD"/>
  <p188:author id="{10F922D5-1629-D7F0-F0FF-E211475E9CDB}" name="Krista A. Egan" initials="KAE" userId="S::kaegan1@umary.edu::43be0c4f-6d03-4b0e-8757-e63f6b1da77d" providerId="AD"/>
  <p188:author id="{4F4DB6F0-9C93-3C50-BEDA-3C6DD70F08D9}" name="Kari A. Bernhardt" initials="KAB" userId="S::kabernhardt1@umary.edu::183207a6-cc90-4fa3-858d-a38f9638647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D93AD"/>
    <a:srgbClr val="9CC9D1"/>
    <a:srgbClr val="DDDECF"/>
    <a:srgbClr val="CC4A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0368"/>
  </p:normalViewPr>
  <p:slideViewPr>
    <p:cSldViewPr snapToGrid="0">
      <p:cViewPr varScale="1">
        <p:scale>
          <a:sx n="85" d="100"/>
          <a:sy n="85" d="100"/>
        </p:scale>
        <p:origin x="149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8/10/relationships/authors" Target="authors.xml"/></Relationships>
</file>

<file path=ppt/diagrams/_rels/data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297960-0F82-4EBA-BF17-36E637421AC7}" type="doc">
      <dgm:prSet loTypeId="urn:microsoft.com/office/officeart/2016/7/layout/BasicLinearProcessNumbered" loCatId="process" qsTypeId="urn:microsoft.com/office/officeart/2005/8/quickstyle/simple1" qsCatId="simple" csTypeId="urn:microsoft.com/office/officeart/2005/8/colors/accent5_2" csCatId="accent5"/>
      <dgm:spPr/>
      <dgm:t>
        <a:bodyPr/>
        <a:lstStyle/>
        <a:p>
          <a:endParaRPr lang="en-US"/>
        </a:p>
      </dgm:t>
    </dgm:pt>
    <dgm:pt modelId="{6CFDCDDB-5350-4802-BE93-84600A0C6526}">
      <dgm:prSet/>
      <dgm:spPr/>
      <dgm:t>
        <a:bodyPr/>
        <a:lstStyle/>
        <a:p>
          <a:r>
            <a:rPr lang="en-US"/>
            <a:t>Maximize drug efficacy</a:t>
          </a:r>
        </a:p>
      </dgm:t>
    </dgm:pt>
    <dgm:pt modelId="{A4B659BC-7162-4288-81B8-CC48329CD808}" type="parTrans" cxnId="{DF40E1BB-AD11-4642-A091-BE4E8B9222A6}">
      <dgm:prSet/>
      <dgm:spPr/>
      <dgm:t>
        <a:bodyPr/>
        <a:lstStyle/>
        <a:p>
          <a:endParaRPr lang="en-US"/>
        </a:p>
      </dgm:t>
    </dgm:pt>
    <dgm:pt modelId="{826D8279-9C83-466B-8F6F-0C321E0C890D}" type="sibTrans" cxnId="{DF40E1BB-AD11-4642-A091-BE4E8B9222A6}">
      <dgm:prSet phldrT="1" phldr="0"/>
      <dgm:spPr/>
      <dgm:t>
        <a:bodyPr/>
        <a:lstStyle/>
        <a:p>
          <a:r>
            <a:rPr lang="en-US"/>
            <a:t>1</a:t>
          </a:r>
        </a:p>
      </dgm:t>
    </dgm:pt>
    <dgm:pt modelId="{07F61C58-CA51-466A-A3C5-E5E2794C48EC}">
      <dgm:prSet/>
      <dgm:spPr/>
      <dgm:t>
        <a:bodyPr/>
        <a:lstStyle/>
        <a:p>
          <a:r>
            <a:rPr lang="en-US"/>
            <a:t>Minimize drug toxicity</a:t>
          </a:r>
        </a:p>
      </dgm:t>
    </dgm:pt>
    <dgm:pt modelId="{E40CAA1A-9CB0-4D3F-B741-8EFF4F040647}" type="parTrans" cxnId="{6DAB0FEB-C691-4FA1-855C-7590BFDC521D}">
      <dgm:prSet/>
      <dgm:spPr/>
      <dgm:t>
        <a:bodyPr/>
        <a:lstStyle/>
        <a:p>
          <a:endParaRPr lang="en-US"/>
        </a:p>
      </dgm:t>
    </dgm:pt>
    <dgm:pt modelId="{B3897A19-1F34-4C4C-836A-304908C3049F}" type="sibTrans" cxnId="{6DAB0FEB-C691-4FA1-855C-7590BFDC521D}">
      <dgm:prSet phldrT="2" phldr="0"/>
      <dgm:spPr/>
      <dgm:t>
        <a:bodyPr/>
        <a:lstStyle/>
        <a:p>
          <a:r>
            <a:rPr lang="en-US"/>
            <a:t>2</a:t>
          </a:r>
        </a:p>
      </dgm:t>
    </dgm:pt>
    <dgm:pt modelId="{0F2C788F-619C-41B9-BD02-1A0DA505FCC4}">
      <dgm:prSet/>
      <dgm:spPr/>
      <dgm:t>
        <a:bodyPr/>
        <a:lstStyle/>
        <a:p>
          <a:r>
            <a:rPr lang="en-US"/>
            <a:t>Predict patients who will respond to intervention</a:t>
          </a:r>
        </a:p>
      </dgm:t>
    </dgm:pt>
    <dgm:pt modelId="{4D9D7B9D-1625-4E66-A829-2640B7DA4082}" type="parTrans" cxnId="{9B5C482D-B5FF-4583-9E4C-C67C4F191F7F}">
      <dgm:prSet/>
      <dgm:spPr/>
      <dgm:t>
        <a:bodyPr/>
        <a:lstStyle/>
        <a:p>
          <a:endParaRPr lang="en-US"/>
        </a:p>
      </dgm:t>
    </dgm:pt>
    <dgm:pt modelId="{AAF4D7B0-2D01-4F80-80A7-880A3FD800FD}" type="sibTrans" cxnId="{9B5C482D-B5FF-4583-9E4C-C67C4F191F7F}">
      <dgm:prSet phldrT="3" phldr="0"/>
      <dgm:spPr/>
      <dgm:t>
        <a:bodyPr/>
        <a:lstStyle/>
        <a:p>
          <a:r>
            <a:rPr lang="en-US"/>
            <a:t>3</a:t>
          </a:r>
        </a:p>
      </dgm:t>
    </dgm:pt>
    <dgm:pt modelId="{544A1584-F0AE-43EE-909F-E0E96F9E3174}">
      <dgm:prSet/>
      <dgm:spPr/>
      <dgm:t>
        <a:bodyPr/>
        <a:lstStyle/>
        <a:p>
          <a:r>
            <a:rPr lang="en-US"/>
            <a:t>Aid in new drug development </a:t>
          </a:r>
        </a:p>
      </dgm:t>
    </dgm:pt>
    <dgm:pt modelId="{71D74592-C2F6-475D-B04D-2CBA2AEC0F11}" type="parTrans" cxnId="{4F8B06C6-2AB9-4DFF-9B4C-834B6CBD7335}">
      <dgm:prSet/>
      <dgm:spPr/>
      <dgm:t>
        <a:bodyPr/>
        <a:lstStyle/>
        <a:p>
          <a:endParaRPr lang="en-US"/>
        </a:p>
      </dgm:t>
    </dgm:pt>
    <dgm:pt modelId="{F0B2038D-4FFF-44A1-95C5-204C2C7B736A}" type="sibTrans" cxnId="{4F8B06C6-2AB9-4DFF-9B4C-834B6CBD7335}">
      <dgm:prSet phldrT="4" phldr="0"/>
      <dgm:spPr/>
      <dgm:t>
        <a:bodyPr/>
        <a:lstStyle/>
        <a:p>
          <a:r>
            <a:rPr lang="en-US"/>
            <a:t>4</a:t>
          </a:r>
        </a:p>
      </dgm:t>
    </dgm:pt>
    <dgm:pt modelId="{57EAFC93-22FD-5B47-947C-8074CBA74D50}" type="pres">
      <dgm:prSet presAssocID="{CD297960-0F82-4EBA-BF17-36E637421AC7}" presName="Name0" presStyleCnt="0">
        <dgm:presLayoutVars>
          <dgm:animLvl val="lvl"/>
          <dgm:resizeHandles val="exact"/>
        </dgm:presLayoutVars>
      </dgm:prSet>
      <dgm:spPr/>
    </dgm:pt>
    <dgm:pt modelId="{5070DE2A-C94D-A740-8DA4-C85563753707}" type="pres">
      <dgm:prSet presAssocID="{6CFDCDDB-5350-4802-BE93-84600A0C6526}" presName="compositeNode" presStyleCnt="0">
        <dgm:presLayoutVars>
          <dgm:bulletEnabled val="1"/>
        </dgm:presLayoutVars>
      </dgm:prSet>
      <dgm:spPr/>
    </dgm:pt>
    <dgm:pt modelId="{5775745E-0FA9-0149-81C2-57063FB0AD5B}" type="pres">
      <dgm:prSet presAssocID="{6CFDCDDB-5350-4802-BE93-84600A0C6526}" presName="bgRect" presStyleLbl="bgAccFollowNode1" presStyleIdx="0" presStyleCnt="4"/>
      <dgm:spPr/>
    </dgm:pt>
    <dgm:pt modelId="{3050156F-57C2-FE48-BD2A-F740162008AA}" type="pres">
      <dgm:prSet presAssocID="{826D8279-9C83-466B-8F6F-0C321E0C890D}" presName="sibTransNodeCircle" presStyleLbl="alignNode1" presStyleIdx="0" presStyleCnt="8">
        <dgm:presLayoutVars>
          <dgm:chMax val="0"/>
          <dgm:bulletEnabled/>
        </dgm:presLayoutVars>
      </dgm:prSet>
      <dgm:spPr/>
    </dgm:pt>
    <dgm:pt modelId="{B403568C-C003-5441-9C6D-417335CC38D9}" type="pres">
      <dgm:prSet presAssocID="{6CFDCDDB-5350-4802-BE93-84600A0C6526}" presName="bottomLine" presStyleLbl="alignNode1" presStyleIdx="1" presStyleCnt="8">
        <dgm:presLayoutVars/>
      </dgm:prSet>
      <dgm:spPr/>
    </dgm:pt>
    <dgm:pt modelId="{E87883F2-EAFB-3142-B32D-71BE18F5A1A9}" type="pres">
      <dgm:prSet presAssocID="{6CFDCDDB-5350-4802-BE93-84600A0C6526}" presName="nodeText" presStyleLbl="bgAccFollowNode1" presStyleIdx="0" presStyleCnt="4">
        <dgm:presLayoutVars>
          <dgm:bulletEnabled val="1"/>
        </dgm:presLayoutVars>
      </dgm:prSet>
      <dgm:spPr/>
    </dgm:pt>
    <dgm:pt modelId="{44B16E2A-CEA4-754E-9556-1CF8499BAA99}" type="pres">
      <dgm:prSet presAssocID="{826D8279-9C83-466B-8F6F-0C321E0C890D}" presName="sibTrans" presStyleCnt="0"/>
      <dgm:spPr/>
    </dgm:pt>
    <dgm:pt modelId="{6AECBE38-D544-5145-BF2F-9508D1E7D4EA}" type="pres">
      <dgm:prSet presAssocID="{07F61C58-CA51-466A-A3C5-E5E2794C48EC}" presName="compositeNode" presStyleCnt="0">
        <dgm:presLayoutVars>
          <dgm:bulletEnabled val="1"/>
        </dgm:presLayoutVars>
      </dgm:prSet>
      <dgm:spPr/>
    </dgm:pt>
    <dgm:pt modelId="{88FFE449-563C-204B-B7E0-912B1A8323E5}" type="pres">
      <dgm:prSet presAssocID="{07F61C58-CA51-466A-A3C5-E5E2794C48EC}" presName="bgRect" presStyleLbl="bgAccFollowNode1" presStyleIdx="1" presStyleCnt="4"/>
      <dgm:spPr/>
    </dgm:pt>
    <dgm:pt modelId="{604CF3E7-9FD2-1843-83BB-FDB028751237}" type="pres">
      <dgm:prSet presAssocID="{B3897A19-1F34-4C4C-836A-304908C3049F}" presName="sibTransNodeCircle" presStyleLbl="alignNode1" presStyleIdx="2" presStyleCnt="8">
        <dgm:presLayoutVars>
          <dgm:chMax val="0"/>
          <dgm:bulletEnabled/>
        </dgm:presLayoutVars>
      </dgm:prSet>
      <dgm:spPr/>
    </dgm:pt>
    <dgm:pt modelId="{E6D2E81A-F5D8-C64E-81E4-5A5E264BECB6}" type="pres">
      <dgm:prSet presAssocID="{07F61C58-CA51-466A-A3C5-E5E2794C48EC}" presName="bottomLine" presStyleLbl="alignNode1" presStyleIdx="3" presStyleCnt="8">
        <dgm:presLayoutVars/>
      </dgm:prSet>
      <dgm:spPr/>
    </dgm:pt>
    <dgm:pt modelId="{31237FE6-556D-1C41-AD8A-ECB0B4DE7FC3}" type="pres">
      <dgm:prSet presAssocID="{07F61C58-CA51-466A-A3C5-E5E2794C48EC}" presName="nodeText" presStyleLbl="bgAccFollowNode1" presStyleIdx="1" presStyleCnt="4">
        <dgm:presLayoutVars>
          <dgm:bulletEnabled val="1"/>
        </dgm:presLayoutVars>
      </dgm:prSet>
      <dgm:spPr/>
    </dgm:pt>
    <dgm:pt modelId="{23A38732-6D79-8746-93B4-BF6DC583D061}" type="pres">
      <dgm:prSet presAssocID="{B3897A19-1F34-4C4C-836A-304908C3049F}" presName="sibTrans" presStyleCnt="0"/>
      <dgm:spPr/>
    </dgm:pt>
    <dgm:pt modelId="{3FCE3F68-7FE3-B646-9F15-4DF79DF21A2E}" type="pres">
      <dgm:prSet presAssocID="{0F2C788F-619C-41B9-BD02-1A0DA505FCC4}" presName="compositeNode" presStyleCnt="0">
        <dgm:presLayoutVars>
          <dgm:bulletEnabled val="1"/>
        </dgm:presLayoutVars>
      </dgm:prSet>
      <dgm:spPr/>
    </dgm:pt>
    <dgm:pt modelId="{003D0998-7A2E-AF41-86AE-16122CB042EC}" type="pres">
      <dgm:prSet presAssocID="{0F2C788F-619C-41B9-BD02-1A0DA505FCC4}" presName="bgRect" presStyleLbl="bgAccFollowNode1" presStyleIdx="2" presStyleCnt="4"/>
      <dgm:spPr/>
    </dgm:pt>
    <dgm:pt modelId="{65F73F83-800D-2E4C-93DF-55A345DCA26B}" type="pres">
      <dgm:prSet presAssocID="{AAF4D7B0-2D01-4F80-80A7-880A3FD800FD}" presName="sibTransNodeCircle" presStyleLbl="alignNode1" presStyleIdx="4" presStyleCnt="8">
        <dgm:presLayoutVars>
          <dgm:chMax val="0"/>
          <dgm:bulletEnabled/>
        </dgm:presLayoutVars>
      </dgm:prSet>
      <dgm:spPr/>
    </dgm:pt>
    <dgm:pt modelId="{AC0E5A17-643F-9044-969A-039D860CBFD6}" type="pres">
      <dgm:prSet presAssocID="{0F2C788F-619C-41B9-BD02-1A0DA505FCC4}" presName="bottomLine" presStyleLbl="alignNode1" presStyleIdx="5" presStyleCnt="8">
        <dgm:presLayoutVars/>
      </dgm:prSet>
      <dgm:spPr/>
    </dgm:pt>
    <dgm:pt modelId="{982A3C34-BE59-A042-AA86-0234B5FCC039}" type="pres">
      <dgm:prSet presAssocID="{0F2C788F-619C-41B9-BD02-1A0DA505FCC4}" presName="nodeText" presStyleLbl="bgAccFollowNode1" presStyleIdx="2" presStyleCnt="4">
        <dgm:presLayoutVars>
          <dgm:bulletEnabled val="1"/>
        </dgm:presLayoutVars>
      </dgm:prSet>
      <dgm:spPr/>
    </dgm:pt>
    <dgm:pt modelId="{8BAD0E70-AD61-694E-B651-35CE76904A1D}" type="pres">
      <dgm:prSet presAssocID="{AAF4D7B0-2D01-4F80-80A7-880A3FD800FD}" presName="sibTrans" presStyleCnt="0"/>
      <dgm:spPr/>
    </dgm:pt>
    <dgm:pt modelId="{76344DA0-2765-F64D-BFCF-26DF729663D4}" type="pres">
      <dgm:prSet presAssocID="{544A1584-F0AE-43EE-909F-E0E96F9E3174}" presName="compositeNode" presStyleCnt="0">
        <dgm:presLayoutVars>
          <dgm:bulletEnabled val="1"/>
        </dgm:presLayoutVars>
      </dgm:prSet>
      <dgm:spPr/>
    </dgm:pt>
    <dgm:pt modelId="{9B52860B-DB04-984E-A0CD-66C576B97572}" type="pres">
      <dgm:prSet presAssocID="{544A1584-F0AE-43EE-909F-E0E96F9E3174}" presName="bgRect" presStyleLbl="bgAccFollowNode1" presStyleIdx="3" presStyleCnt="4"/>
      <dgm:spPr/>
    </dgm:pt>
    <dgm:pt modelId="{ECE159D0-BDC7-D542-B737-F305CDFE99B0}" type="pres">
      <dgm:prSet presAssocID="{F0B2038D-4FFF-44A1-95C5-204C2C7B736A}" presName="sibTransNodeCircle" presStyleLbl="alignNode1" presStyleIdx="6" presStyleCnt="8">
        <dgm:presLayoutVars>
          <dgm:chMax val="0"/>
          <dgm:bulletEnabled/>
        </dgm:presLayoutVars>
      </dgm:prSet>
      <dgm:spPr/>
    </dgm:pt>
    <dgm:pt modelId="{CE8A995D-271F-8542-B79C-C13D435CBCB9}" type="pres">
      <dgm:prSet presAssocID="{544A1584-F0AE-43EE-909F-E0E96F9E3174}" presName="bottomLine" presStyleLbl="alignNode1" presStyleIdx="7" presStyleCnt="8">
        <dgm:presLayoutVars/>
      </dgm:prSet>
      <dgm:spPr/>
    </dgm:pt>
    <dgm:pt modelId="{A3E5D851-557D-0B4D-84BE-3020BB06783A}" type="pres">
      <dgm:prSet presAssocID="{544A1584-F0AE-43EE-909F-E0E96F9E3174}" presName="nodeText" presStyleLbl="bgAccFollowNode1" presStyleIdx="3" presStyleCnt="4">
        <dgm:presLayoutVars>
          <dgm:bulletEnabled val="1"/>
        </dgm:presLayoutVars>
      </dgm:prSet>
      <dgm:spPr/>
    </dgm:pt>
  </dgm:ptLst>
  <dgm:cxnLst>
    <dgm:cxn modelId="{BD023107-60F6-724B-ABB4-889B096EE73D}" type="presOf" srcId="{07F61C58-CA51-466A-A3C5-E5E2794C48EC}" destId="{88FFE449-563C-204B-B7E0-912B1A8323E5}" srcOrd="0" destOrd="0" presId="urn:microsoft.com/office/officeart/2016/7/layout/BasicLinearProcessNumbered"/>
    <dgm:cxn modelId="{A9E83C0B-5EF3-BE44-8F3B-EE0F95C34C9A}" type="presOf" srcId="{0F2C788F-619C-41B9-BD02-1A0DA505FCC4}" destId="{003D0998-7A2E-AF41-86AE-16122CB042EC}" srcOrd="0" destOrd="0" presId="urn:microsoft.com/office/officeart/2016/7/layout/BasicLinearProcessNumbered"/>
    <dgm:cxn modelId="{9B5C482D-B5FF-4583-9E4C-C67C4F191F7F}" srcId="{CD297960-0F82-4EBA-BF17-36E637421AC7}" destId="{0F2C788F-619C-41B9-BD02-1A0DA505FCC4}" srcOrd="2" destOrd="0" parTransId="{4D9D7B9D-1625-4E66-A829-2640B7DA4082}" sibTransId="{AAF4D7B0-2D01-4F80-80A7-880A3FD800FD}"/>
    <dgm:cxn modelId="{50559E32-3165-9749-B571-5240BBC9AC9B}" type="presOf" srcId="{6CFDCDDB-5350-4802-BE93-84600A0C6526}" destId="{E87883F2-EAFB-3142-B32D-71BE18F5A1A9}" srcOrd="1" destOrd="0" presId="urn:microsoft.com/office/officeart/2016/7/layout/BasicLinearProcessNumbered"/>
    <dgm:cxn modelId="{28B42E3A-5390-A94C-8647-43F4D5706C80}" type="presOf" srcId="{0F2C788F-619C-41B9-BD02-1A0DA505FCC4}" destId="{982A3C34-BE59-A042-AA86-0234B5FCC039}" srcOrd="1" destOrd="0" presId="urn:microsoft.com/office/officeart/2016/7/layout/BasicLinearProcessNumbered"/>
    <dgm:cxn modelId="{A59B8C71-6DB7-3A41-8F68-BC3FC40604B2}" type="presOf" srcId="{826D8279-9C83-466B-8F6F-0C321E0C890D}" destId="{3050156F-57C2-FE48-BD2A-F740162008AA}" srcOrd="0" destOrd="0" presId="urn:microsoft.com/office/officeart/2016/7/layout/BasicLinearProcessNumbered"/>
    <dgm:cxn modelId="{BB542474-FCB0-DD46-8F34-12E552190174}" type="presOf" srcId="{CD297960-0F82-4EBA-BF17-36E637421AC7}" destId="{57EAFC93-22FD-5B47-947C-8074CBA74D50}" srcOrd="0" destOrd="0" presId="urn:microsoft.com/office/officeart/2016/7/layout/BasicLinearProcessNumbered"/>
    <dgm:cxn modelId="{C9C06580-7CD2-5B4C-A4DE-6E8C78449AB8}" type="presOf" srcId="{AAF4D7B0-2D01-4F80-80A7-880A3FD800FD}" destId="{65F73F83-800D-2E4C-93DF-55A345DCA26B}" srcOrd="0" destOrd="0" presId="urn:microsoft.com/office/officeart/2016/7/layout/BasicLinearProcessNumbered"/>
    <dgm:cxn modelId="{9D80E48A-AB6D-734E-A477-87E00D7E5851}" type="presOf" srcId="{B3897A19-1F34-4C4C-836A-304908C3049F}" destId="{604CF3E7-9FD2-1843-83BB-FDB028751237}" srcOrd="0" destOrd="0" presId="urn:microsoft.com/office/officeart/2016/7/layout/BasicLinearProcessNumbered"/>
    <dgm:cxn modelId="{C927848B-CEAF-0A4C-AFC8-9127C67A2518}" type="presOf" srcId="{F0B2038D-4FFF-44A1-95C5-204C2C7B736A}" destId="{ECE159D0-BDC7-D542-B737-F305CDFE99B0}" srcOrd="0" destOrd="0" presId="urn:microsoft.com/office/officeart/2016/7/layout/BasicLinearProcessNumbered"/>
    <dgm:cxn modelId="{4CBB969D-14A2-6243-A8D7-83E87566BCC8}" type="presOf" srcId="{544A1584-F0AE-43EE-909F-E0E96F9E3174}" destId="{9B52860B-DB04-984E-A0CD-66C576B97572}" srcOrd="0" destOrd="0" presId="urn:microsoft.com/office/officeart/2016/7/layout/BasicLinearProcessNumbered"/>
    <dgm:cxn modelId="{19B01EA6-838B-E242-AE0E-9FAD9C7A49FF}" type="presOf" srcId="{6CFDCDDB-5350-4802-BE93-84600A0C6526}" destId="{5775745E-0FA9-0149-81C2-57063FB0AD5B}" srcOrd="0" destOrd="0" presId="urn:microsoft.com/office/officeart/2016/7/layout/BasicLinearProcessNumbered"/>
    <dgm:cxn modelId="{DF40E1BB-AD11-4642-A091-BE4E8B9222A6}" srcId="{CD297960-0F82-4EBA-BF17-36E637421AC7}" destId="{6CFDCDDB-5350-4802-BE93-84600A0C6526}" srcOrd="0" destOrd="0" parTransId="{A4B659BC-7162-4288-81B8-CC48329CD808}" sibTransId="{826D8279-9C83-466B-8F6F-0C321E0C890D}"/>
    <dgm:cxn modelId="{4F8B06C6-2AB9-4DFF-9B4C-834B6CBD7335}" srcId="{CD297960-0F82-4EBA-BF17-36E637421AC7}" destId="{544A1584-F0AE-43EE-909F-E0E96F9E3174}" srcOrd="3" destOrd="0" parTransId="{71D74592-C2F6-475D-B04D-2CBA2AEC0F11}" sibTransId="{F0B2038D-4FFF-44A1-95C5-204C2C7B736A}"/>
    <dgm:cxn modelId="{C4F2FBD0-9676-0243-B581-5D1DD0E6B9BD}" type="presOf" srcId="{544A1584-F0AE-43EE-909F-E0E96F9E3174}" destId="{A3E5D851-557D-0B4D-84BE-3020BB06783A}" srcOrd="1" destOrd="0" presId="urn:microsoft.com/office/officeart/2016/7/layout/BasicLinearProcessNumbered"/>
    <dgm:cxn modelId="{6DAB0FEB-C691-4FA1-855C-7590BFDC521D}" srcId="{CD297960-0F82-4EBA-BF17-36E637421AC7}" destId="{07F61C58-CA51-466A-A3C5-E5E2794C48EC}" srcOrd="1" destOrd="0" parTransId="{E40CAA1A-9CB0-4D3F-B741-8EFF4F040647}" sibTransId="{B3897A19-1F34-4C4C-836A-304908C3049F}"/>
    <dgm:cxn modelId="{4E9E7AF5-C324-7F44-AB55-E5173C3FD4EC}" type="presOf" srcId="{07F61C58-CA51-466A-A3C5-E5E2794C48EC}" destId="{31237FE6-556D-1C41-AD8A-ECB0B4DE7FC3}" srcOrd="1" destOrd="0" presId="urn:microsoft.com/office/officeart/2016/7/layout/BasicLinearProcessNumbered"/>
    <dgm:cxn modelId="{104EFE64-47A6-0248-8A7C-72767C34E29C}" type="presParOf" srcId="{57EAFC93-22FD-5B47-947C-8074CBA74D50}" destId="{5070DE2A-C94D-A740-8DA4-C85563753707}" srcOrd="0" destOrd="0" presId="urn:microsoft.com/office/officeart/2016/7/layout/BasicLinearProcessNumbered"/>
    <dgm:cxn modelId="{C46F3706-AE35-BE4A-B415-808E0D2540D6}" type="presParOf" srcId="{5070DE2A-C94D-A740-8DA4-C85563753707}" destId="{5775745E-0FA9-0149-81C2-57063FB0AD5B}" srcOrd="0" destOrd="0" presId="urn:microsoft.com/office/officeart/2016/7/layout/BasicLinearProcessNumbered"/>
    <dgm:cxn modelId="{87594004-6559-F04D-91B9-C894ACE96B49}" type="presParOf" srcId="{5070DE2A-C94D-A740-8DA4-C85563753707}" destId="{3050156F-57C2-FE48-BD2A-F740162008AA}" srcOrd="1" destOrd="0" presId="urn:microsoft.com/office/officeart/2016/7/layout/BasicLinearProcessNumbered"/>
    <dgm:cxn modelId="{323738D3-C9D0-CF47-91C1-2F98130A31C1}" type="presParOf" srcId="{5070DE2A-C94D-A740-8DA4-C85563753707}" destId="{B403568C-C003-5441-9C6D-417335CC38D9}" srcOrd="2" destOrd="0" presId="urn:microsoft.com/office/officeart/2016/7/layout/BasicLinearProcessNumbered"/>
    <dgm:cxn modelId="{EEBF806B-3C37-A041-9EA2-F1399FE00DF2}" type="presParOf" srcId="{5070DE2A-C94D-A740-8DA4-C85563753707}" destId="{E87883F2-EAFB-3142-B32D-71BE18F5A1A9}" srcOrd="3" destOrd="0" presId="urn:microsoft.com/office/officeart/2016/7/layout/BasicLinearProcessNumbered"/>
    <dgm:cxn modelId="{8163C157-213B-2D4A-A264-3888D14369A2}" type="presParOf" srcId="{57EAFC93-22FD-5B47-947C-8074CBA74D50}" destId="{44B16E2A-CEA4-754E-9556-1CF8499BAA99}" srcOrd="1" destOrd="0" presId="urn:microsoft.com/office/officeart/2016/7/layout/BasicLinearProcessNumbered"/>
    <dgm:cxn modelId="{A6A6F404-3D0B-8D46-855B-ED361299C416}" type="presParOf" srcId="{57EAFC93-22FD-5B47-947C-8074CBA74D50}" destId="{6AECBE38-D544-5145-BF2F-9508D1E7D4EA}" srcOrd="2" destOrd="0" presId="urn:microsoft.com/office/officeart/2016/7/layout/BasicLinearProcessNumbered"/>
    <dgm:cxn modelId="{C1936951-7902-3849-B10F-F5F9ECEAFBE0}" type="presParOf" srcId="{6AECBE38-D544-5145-BF2F-9508D1E7D4EA}" destId="{88FFE449-563C-204B-B7E0-912B1A8323E5}" srcOrd="0" destOrd="0" presId="urn:microsoft.com/office/officeart/2016/7/layout/BasicLinearProcessNumbered"/>
    <dgm:cxn modelId="{0DE0CD75-64DF-C94D-A18D-50AED476A2DC}" type="presParOf" srcId="{6AECBE38-D544-5145-BF2F-9508D1E7D4EA}" destId="{604CF3E7-9FD2-1843-83BB-FDB028751237}" srcOrd="1" destOrd="0" presId="urn:microsoft.com/office/officeart/2016/7/layout/BasicLinearProcessNumbered"/>
    <dgm:cxn modelId="{659EBD2D-5115-974A-AA2C-6F3B2DDCE900}" type="presParOf" srcId="{6AECBE38-D544-5145-BF2F-9508D1E7D4EA}" destId="{E6D2E81A-F5D8-C64E-81E4-5A5E264BECB6}" srcOrd="2" destOrd="0" presId="urn:microsoft.com/office/officeart/2016/7/layout/BasicLinearProcessNumbered"/>
    <dgm:cxn modelId="{DDDEC226-F1C4-394F-B9DF-CDAEEC788D24}" type="presParOf" srcId="{6AECBE38-D544-5145-BF2F-9508D1E7D4EA}" destId="{31237FE6-556D-1C41-AD8A-ECB0B4DE7FC3}" srcOrd="3" destOrd="0" presId="urn:microsoft.com/office/officeart/2016/7/layout/BasicLinearProcessNumbered"/>
    <dgm:cxn modelId="{F45223C4-F47C-9249-9939-5848FB3C95B7}" type="presParOf" srcId="{57EAFC93-22FD-5B47-947C-8074CBA74D50}" destId="{23A38732-6D79-8746-93B4-BF6DC583D061}" srcOrd="3" destOrd="0" presId="urn:microsoft.com/office/officeart/2016/7/layout/BasicLinearProcessNumbered"/>
    <dgm:cxn modelId="{AF2CEB4E-B15C-CF4F-9B46-08198A3CA79A}" type="presParOf" srcId="{57EAFC93-22FD-5B47-947C-8074CBA74D50}" destId="{3FCE3F68-7FE3-B646-9F15-4DF79DF21A2E}" srcOrd="4" destOrd="0" presId="urn:microsoft.com/office/officeart/2016/7/layout/BasicLinearProcessNumbered"/>
    <dgm:cxn modelId="{EE9B40D2-BBFB-AA40-B991-861E8B083869}" type="presParOf" srcId="{3FCE3F68-7FE3-B646-9F15-4DF79DF21A2E}" destId="{003D0998-7A2E-AF41-86AE-16122CB042EC}" srcOrd="0" destOrd="0" presId="urn:microsoft.com/office/officeart/2016/7/layout/BasicLinearProcessNumbered"/>
    <dgm:cxn modelId="{F0D00739-0099-514E-B9A7-D9612F98D83B}" type="presParOf" srcId="{3FCE3F68-7FE3-B646-9F15-4DF79DF21A2E}" destId="{65F73F83-800D-2E4C-93DF-55A345DCA26B}" srcOrd="1" destOrd="0" presId="urn:microsoft.com/office/officeart/2016/7/layout/BasicLinearProcessNumbered"/>
    <dgm:cxn modelId="{FDE49049-D39D-794F-839C-9B185AE71191}" type="presParOf" srcId="{3FCE3F68-7FE3-B646-9F15-4DF79DF21A2E}" destId="{AC0E5A17-643F-9044-969A-039D860CBFD6}" srcOrd="2" destOrd="0" presId="urn:microsoft.com/office/officeart/2016/7/layout/BasicLinearProcessNumbered"/>
    <dgm:cxn modelId="{D88CDDB2-EDE8-7A49-AF90-508C5CA2E2D8}" type="presParOf" srcId="{3FCE3F68-7FE3-B646-9F15-4DF79DF21A2E}" destId="{982A3C34-BE59-A042-AA86-0234B5FCC039}" srcOrd="3" destOrd="0" presId="urn:microsoft.com/office/officeart/2016/7/layout/BasicLinearProcessNumbered"/>
    <dgm:cxn modelId="{EF82C748-DE9D-1A43-830D-C2B08676CB74}" type="presParOf" srcId="{57EAFC93-22FD-5B47-947C-8074CBA74D50}" destId="{8BAD0E70-AD61-694E-B651-35CE76904A1D}" srcOrd="5" destOrd="0" presId="urn:microsoft.com/office/officeart/2016/7/layout/BasicLinearProcessNumbered"/>
    <dgm:cxn modelId="{F1F78EA7-0A16-BB4F-A920-CC109226678A}" type="presParOf" srcId="{57EAFC93-22FD-5B47-947C-8074CBA74D50}" destId="{76344DA0-2765-F64D-BFCF-26DF729663D4}" srcOrd="6" destOrd="0" presId="urn:microsoft.com/office/officeart/2016/7/layout/BasicLinearProcessNumbered"/>
    <dgm:cxn modelId="{2805A459-5BC3-8647-87C4-889E2474E4D9}" type="presParOf" srcId="{76344DA0-2765-F64D-BFCF-26DF729663D4}" destId="{9B52860B-DB04-984E-A0CD-66C576B97572}" srcOrd="0" destOrd="0" presId="urn:microsoft.com/office/officeart/2016/7/layout/BasicLinearProcessNumbered"/>
    <dgm:cxn modelId="{127D8E11-1F29-344D-9F2A-F6B8945AF3A5}" type="presParOf" srcId="{76344DA0-2765-F64D-BFCF-26DF729663D4}" destId="{ECE159D0-BDC7-D542-B737-F305CDFE99B0}" srcOrd="1" destOrd="0" presId="urn:microsoft.com/office/officeart/2016/7/layout/BasicLinearProcessNumbered"/>
    <dgm:cxn modelId="{6980664E-16A1-774E-BA1B-054C3C7027E3}" type="presParOf" srcId="{76344DA0-2765-F64D-BFCF-26DF729663D4}" destId="{CE8A995D-271F-8542-B79C-C13D435CBCB9}" srcOrd="2" destOrd="0" presId="urn:microsoft.com/office/officeart/2016/7/layout/BasicLinearProcessNumbered"/>
    <dgm:cxn modelId="{FA033DFD-57EF-014F-99FD-EA3954AC0808}" type="presParOf" srcId="{76344DA0-2765-F64D-BFCF-26DF729663D4}" destId="{A3E5D851-557D-0B4D-84BE-3020BB06783A}" srcOrd="3" destOrd="0" presId="urn:microsoft.com/office/officeart/2016/7/layout/BasicLinear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DAE382-68AC-4BE4-B14C-43724C3BF412}"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D57347B6-8899-49BF-A80F-401F8E5307B2}">
      <dgm:prSet custT="1"/>
      <dgm:spPr/>
      <dgm:t>
        <a:bodyPr/>
        <a:lstStyle/>
        <a:p>
          <a:r>
            <a:rPr lang="en-US" sz="2800"/>
            <a:t>Reduction in trial-and-error prescription</a:t>
          </a:r>
        </a:p>
      </dgm:t>
    </dgm:pt>
    <dgm:pt modelId="{83E04B36-99C5-4994-9F81-F4077C89D4D7}" type="parTrans" cxnId="{352D2E04-07F1-450B-BD0D-0DD879AEC4EC}">
      <dgm:prSet/>
      <dgm:spPr/>
      <dgm:t>
        <a:bodyPr/>
        <a:lstStyle/>
        <a:p>
          <a:endParaRPr lang="en-US"/>
        </a:p>
      </dgm:t>
    </dgm:pt>
    <dgm:pt modelId="{2E4F5BA2-2253-406F-B19E-36732DCA394E}" type="sibTrans" cxnId="{352D2E04-07F1-450B-BD0D-0DD879AEC4EC}">
      <dgm:prSet/>
      <dgm:spPr/>
      <dgm:t>
        <a:bodyPr/>
        <a:lstStyle/>
        <a:p>
          <a:endParaRPr lang="en-US"/>
        </a:p>
      </dgm:t>
    </dgm:pt>
    <dgm:pt modelId="{DC81A96D-2988-4C5E-95FF-6D7C7190F5CE}">
      <dgm:prSet custT="1"/>
      <dgm:spPr/>
      <dgm:t>
        <a:bodyPr/>
        <a:lstStyle/>
        <a:p>
          <a:r>
            <a:rPr lang="en-US" sz="2800"/>
            <a:t>Improved drug safety </a:t>
          </a:r>
        </a:p>
      </dgm:t>
    </dgm:pt>
    <dgm:pt modelId="{9A774037-4BB3-423C-BF71-C550715B6B0C}" type="parTrans" cxnId="{88DBBB91-722B-4491-B62F-3611D14E50DE}">
      <dgm:prSet/>
      <dgm:spPr/>
      <dgm:t>
        <a:bodyPr/>
        <a:lstStyle/>
        <a:p>
          <a:endParaRPr lang="en-US"/>
        </a:p>
      </dgm:t>
    </dgm:pt>
    <dgm:pt modelId="{E7470E8E-4D96-431A-94B1-2D799EA9C222}" type="sibTrans" cxnId="{88DBBB91-722B-4491-B62F-3611D14E50DE}">
      <dgm:prSet/>
      <dgm:spPr/>
      <dgm:t>
        <a:bodyPr/>
        <a:lstStyle/>
        <a:p>
          <a:endParaRPr lang="en-US"/>
        </a:p>
      </dgm:t>
    </dgm:pt>
    <dgm:pt modelId="{2B7F0578-D26D-47A9-B7D0-E627C83F5072}">
      <dgm:prSet custT="1"/>
      <dgm:spPr/>
      <dgm:t>
        <a:bodyPr/>
        <a:lstStyle/>
        <a:p>
          <a:r>
            <a:rPr lang="en-US" sz="2800"/>
            <a:t>Reduction in time and cost of clinical trial </a:t>
          </a:r>
        </a:p>
      </dgm:t>
    </dgm:pt>
    <dgm:pt modelId="{033092F3-B17B-4167-AB73-89D7356A4C40}" type="parTrans" cxnId="{58C9E3A5-99C7-41DD-841E-2839BD40E919}">
      <dgm:prSet/>
      <dgm:spPr/>
      <dgm:t>
        <a:bodyPr/>
        <a:lstStyle/>
        <a:p>
          <a:endParaRPr lang="en-US"/>
        </a:p>
      </dgm:t>
    </dgm:pt>
    <dgm:pt modelId="{F2D65F2B-A234-4410-908E-14B447427513}" type="sibTrans" cxnId="{58C9E3A5-99C7-41DD-841E-2839BD40E919}">
      <dgm:prSet/>
      <dgm:spPr/>
      <dgm:t>
        <a:bodyPr/>
        <a:lstStyle/>
        <a:p>
          <a:endParaRPr lang="en-US"/>
        </a:p>
      </dgm:t>
    </dgm:pt>
    <dgm:pt modelId="{9BCC5CE1-4C66-5347-8E54-CC2FEC9DC17D}" type="pres">
      <dgm:prSet presAssocID="{F4DAE382-68AC-4BE4-B14C-43724C3BF412}" presName="vert0" presStyleCnt="0">
        <dgm:presLayoutVars>
          <dgm:dir/>
          <dgm:animOne val="branch"/>
          <dgm:animLvl val="lvl"/>
        </dgm:presLayoutVars>
      </dgm:prSet>
      <dgm:spPr/>
    </dgm:pt>
    <dgm:pt modelId="{568602C7-2B8A-D74C-9A6D-1AAF42E0CB29}" type="pres">
      <dgm:prSet presAssocID="{D57347B6-8899-49BF-A80F-401F8E5307B2}" presName="thickLine" presStyleLbl="alignNode1" presStyleIdx="0" presStyleCnt="3"/>
      <dgm:spPr/>
    </dgm:pt>
    <dgm:pt modelId="{61B365B2-FBFD-0C46-80C5-4EFC1849A5C6}" type="pres">
      <dgm:prSet presAssocID="{D57347B6-8899-49BF-A80F-401F8E5307B2}" presName="horz1" presStyleCnt="0"/>
      <dgm:spPr/>
    </dgm:pt>
    <dgm:pt modelId="{20C0666F-CDD4-FE47-AE86-D372B748836A}" type="pres">
      <dgm:prSet presAssocID="{D57347B6-8899-49BF-A80F-401F8E5307B2}" presName="tx1" presStyleLbl="revTx" presStyleIdx="0" presStyleCnt="3"/>
      <dgm:spPr/>
    </dgm:pt>
    <dgm:pt modelId="{AC82D91A-457B-DF44-B950-1240AB1E8307}" type="pres">
      <dgm:prSet presAssocID="{D57347B6-8899-49BF-A80F-401F8E5307B2}" presName="vert1" presStyleCnt="0"/>
      <dgm:spPr/>
    </dgm:pt>
    <dgm:pt modelId="{628BCE95-5B9F-5B4A-8AF2-32DD7569FC3D}" type="pres">
      <dgm:prSet presAssocID="{DC81A96D-2988-4C5E-95FF-6D7C7190F5CE}" presName="thickLine" presStyleLbl="alignNode1" presStyleIdx="1" presStyleCnt="3"/>
      <dgm:spPr/>
    </dgm:pt>
    <dgm:pt modelId="{2664DF80-018E-C94E-87E2-AA14D7BDEACC}" type="pres">
      <dgm:prSet presAssocID="{DC81A96D-2988-4C5E-95FF-6D7C7190F5CE}" presName="horz1" presStyleCnt="0"/>
      <dgm:spPr/>
    </dgm:pt>
    <dgm:pt modelId="{4BF90126-480F-A541-AFC2-3D553BD9E33E}" type="pres">
      <dgm:prSet presAssocID="{DC81A96D-2988-4C5E-95FF-6D7C7190F5CE}" presName="tx1" presStyleLbl="revTx" presStyleIdx="1" presStyleCnt="3"/>
      <dgm:spPr/>
    </dgm:pt>
    <dgm:pt modelId="{485A73BD-0296-8846-ADDC-633A21E8E586}" type="pres">
      <dgm:prSet presAssocID="{DC81A96D-2988-4C5E-95FF-6D7C7190F5CE}" presName="vert1" presStyleCnt="0"/>
      <dgm:spPr/>
    </dgm:pt>
    <dgm:pt modelId="{C80A8510-A766-1C42-AF6F-8CFBF3A9256C}" type="pres">
      <dgm:prSet presAssocID="{2B7F0578-D26D-47A9-B7D0-E627C83F5072}" presName="thickLine" presStyleLbl="alignNode1" presStyleIdx="2" presStyleCnt="3"/>
      <dgm:spPr/>
    </dgm:pt>
    <dgm:pt modelId="{80453A42-7A18-3A4E-A46B-7BB4EA66AAEB}" type="pres">
      <dgm:prSet presAssocID="{2B7F0578-D26D-47A9-B7D0-E627C83F5072}" presName="horz1" presStyleCnt="0"/>
      <dgm:spPr/>
    </dgm:pt>
    <dgm:pt modelId="{973A897C-1177-5B47-AF2D-9A5586D5A52B}" type="pres">
      <dgm:prSet presAssocID="{2B7F0578-D26D-47A9-B7D0-E627C83F5072}" presName="tx1" presStyleLbl="revTx" presStyleIdx="2" presStyleCnt="3"/>
      <dgm:spPr/>
    </dgm:pt>
    <dgm:pt modelId="{1262ECAD-9D94-1346-B8DB-E73D76AAA45A}" type="pres">
      <dgm:prSet presAssocID="{2B7F0578-D26D-47A9-B7D0-E627C83F5072}" presName="vert1" presStyleCnt="0"/>
      <dgm:spPr/>
    </dgm:pt>
  </dgm:ptLst>
  <dgm:cxnLst>
    <dgm:cxn modelId="{352D2E04-07F1-450B-BD0D-0DD879AEC4EC}" srcId="{F4DAE382-68AC-4BE4-B14C-43724C3BF412}" destId="{D57347B6-8899-49BF-A80F-401F8E5307B2}" srcOrd="0" destOrd="0" parTransId="{83E04B36-99C5-4994-9F81-F4077C89D4D7}" sibTransId="{2E4F5BA2-2253-406F-B19E-36732DCA394E}"/>
    <dgm:cxn modelId="{22C91B1E-8681-B441-9E9F-FE1E688C89F4}" type="presOf" srcId="{DC81A96D-2988-4C5E-95FF-6D7C7190F5CE}" destId="{4BF90126-480F-A541-AFC2-3D553BD9E33E}" srcOrd="0" destOrd="0" presId="urn:microsoft.com/office/officeart/2008/layout/LinedList"/>
    <dgm:cxn modelId="{88DBBB91-722B-4491-B62F-3611D14E50DE}" srcId="{F4DAE382-68AC-4BE4-B14C-43724C3BF412}" destId="{DC81A96D-2988-4C5E-95FF-6D7C7190F5CE}" srcOrd="1" destOrd="0" parTransId="{9A774037-4BB3-423C-BF71-C550715B6B0C}" sibTransId="{E7470E8E-4D96-431A-94B1-2D799EA9C222}"/>
    <dgm:cxn modelId="{58C9E3A5-99C7-41DD-841E-2839BD40E919}" srcId="{F4DAE382-68AC-4BE4-B14C-43724C3BF412}" destId="{2B7F0578-D26D-47A9-B7D0-E627C83F5072}" srcOrd="2" destOrd="0" parTransId="{033092F3-B17B-4167-AB73-89D7356A4C40}" sibTransId="{F2D65F2B-A234-4410-908E-14B447427513}"/>
    <dgm:cxn modelId="{9418EAC4-9125-4545-B6A2-5996A3C7D2DC}" type="presOf" srcId="{F4DAE382-68AC-4BE4-B14C-43724C3BF412}" destId="{9BCC5CE1-4C66-5347-8E54-CC2FEC9DC17D}" srcOrd="0" destOrd="0" presId="urn:microsoft.com/office/officeart/2008/layout/LinedList"/>
    <dgm:cxn modelId="{3B7105D6-261C-2C47-A374-88A7C51679EB}" type="presOf" srcId="{2B7F0578-D26D-47A9-B7D0-E627C83F5072}" destId="{973A897C-1177-5B47-AF2D-9A5586D5A52B}" srcOrd="0" destOrd="0" presId="urn:microsoft.com/office/officeart/2008/layout/LinedList"/>
    <dgm:cxn modelId="{18C13DE0-ED31-0044-A354-F5B712D9FA7F}" type="presOf" srcId="{D57347B6-8899-49BF-A80F-401F8E5307B2}" destId="{20C0666F-CDD4-FE47-AE86-D372B748836A}" srcOrd="0" destOrd="0" presId="urn:microsoft.com/office/officeart/2008/layout/LinedList"/>
    <dgm:cxn modelId="{43D12DF7-C0EE-0B4F-B6E7-DAB85C51FEBD}" type="presParOf" srcId="{9BCC5CE1-4C66-5347-8E54-CC2FEC9DC17D}" destId="{568602C7-2B8A-D74C-9A6D-1AAF42E0CB29}" srcOrd="0" destOrd="0" presId="urn:microsoft.com/office/officeart/2008/layout/LinedList"/>
    <dgm:cxn modelId="{AD2EC948-B5ED-D545-925B-A95BAB502D2C}" type="presParOf" srcId="{9BCC5CE1-4C66-5347-8E54-CC2FEC9DC17D}" destId="{61B365B2-FBFD-0C46-80C5-4EFC1849A5C6}" srcOrd="1" destOrd="0" presId="urn:microsoft.com/office/officeart/2008/layout/LinedList"/>
    <dgm:cxn modelId="{72662477-18E8-9546-BB2A-6F3EBFA4DEEA}" type="presParOf" srcId="{61B365B2-FBFD-0C46-80C5-4EFC1849A5C6}" destId="{20C0666F-CDD4-FE47-AE86-D372B748836A}" srcOrd="0" destOrd="0" presId="urn:microsoft.com/office/officeart/2008/layout/LinedList"/>
    <dgm:cxn modelId="{16D50556-5D0A-B943-8A24-38745E8363DD}" type="presParOf" srcId="{61B365B2-FBFD-0C46-80C5-4EFC1849A5C6}" destId="{AC82D91A-457B-DF44-B950-1240AB1E8307}" srcOrd="1" destOrd="0" presId="urn:microsoft.com/office/officeart/2008/layout/LinedList"/>
    <dgm:cxn modelId="{6D8EBFEB-A309-3D41-8353-6E9348960C07}" type="presParOf" srcId="{9BCC5CE1-4C66-5347-8E54-CC2FEC9DC17D}" destId="{628BCE95-5B9F-5B4A-8AF2-32DD7569FC3D}" srcOrd="2" destOrd="0" presId="urn:microsoft.com/office/officeart/2008/layout/LinedList"/>
    <dgm:cxn modelId="{D59DABBF-B73C-1347-BE4A-61878DB00957}" type="presParOf" srcId="{9BCC5CE1-4C66-5347-8E54-CC2FEC9DC17D}" destId="{2664DF80-018E-C94E-87E2-AA14D7BDEACC}" srcOrd="3" destOrd="0" presId="urn:microsoft.com/office/officeart/2008/layout/LinedList"/>
    <dgm:cxn modelId="{08FF87D8-8F58-6241-94CE-A22E41A46C61}" type="presParOf" srcId="{2664DF80-018E-C94E-87E2-AA14D7BDEACC}" destId="{4BF90126-480F-A541-AFC2-3D553BD9E33E}" srcOrd="0" destOrd="0" presId="urn:microsoft.com/office/officeart/2008/layout/LinedList"/>
    <dgm:cxn modelId="{8B212629-65F9-924D-B350-ABEEA845AD15}" type="presParOf" srcId="{2664DF80-018E-C94E-87E2-AA14D7BDEACC}" destId="{485A73BD-0296-8846-ADDC-633A21E8E586}" srcOrd="1" destOrd="0" presId="urn:microsoft.com/office/officeart/2008/layout/LinedList"/>
    <dgm:cxn modelId="{6FF51AA2-D3F2-EC4A-AE65-9028DD72E07C}" type="presParOf" srcId="{9BCC5CE1-4C66-5347-8E54-CC2FEC9DC17D}" destId="{C80A8510-A766-1C42-AF6F-8CFBF3A9256C}" srcOrd="4" destOrd="0" presId="urn:microsoft.com/office/officeart/2008/layout/LinedList"/>
    <dgm:cxn modelId="{44013B13-8197-A44E-9C40-0D4A16F2A9FF}" type="presParOf" srcId="{9BCC5CE1-4C66-5347-8E54-CC2FEC9DC17D}" destId="{80453A42-7A18-3A4E-A46B-7BB4EA66AAEB}" srcOrd="5" destOrd="0" presId="urn:microsoft.com/office/officeart/2008/layout/LinedList"/>
    <dgm:cxn modelId="{F6ECB017-B02C-B548-865A-28F4945D4074}" type="presParOf" srcId="{80453A42-7A18-3A4E-A46B-7BB4EA66AAEB}" destId="{973A897C-1177-5B47-AF2D-9A5586D5A52B}" srcOrd="0" destOrd="0" presId="urn:microsoft.com/office/officeart/2008/layout/LinedList"/>
    <dgm:cxn modelId="{24C75F4A-D8BE-0A48-AE29-1431CDC4794B}" type="presParOf" srcId="{80453A42-7A18-3A4E-A46B-7BB4EA66AAEB}" destId="{1262ECAD-9D94-1346-B8DB-E73D76AAA45A}"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D769BA-939E-420B-87F7-F84E6E84B320}" type="doc">
      <dgm:prSet loTypeId="urn:microsoft.com/office/officeart/2005/8/layout/vList2" loCatId="list" qsTypeId="urn:microsoft.com/office/officeart/2005/8/quickstyle/simple1" qsCatId="simple" csTypeId="urn:microsoft.com/office/officeart/2005/8/colors/accent1_4" csCatId="accent1"/>
      <dgm:spPr/>
      <dgm:t>
        <a:bodyPr/>
        <a:lstStyle/>
        <a:p>
          <a:endParaRPr lang="en-US"/>
        </a:p>
      </dgm:t>
    </dgm:pt>
    <dgm:pt modelId="{B6D28E68-10D4-4CCE-A8F8-C298A0B094FC}">
      <dgm:prSet/>
      <dgm:spPr/>
      <dgm:t>
        <a:bodyPr/>
        <a:lstStyle/>
        <a:p>
          <a:r>
            <a:rPr lang="en-US"/>
            <a:t>Discovery of more potential biomarkers</a:t>
          </a:r>
        </a:p>
      </dgm:t>
    </dgm:pt>
    <dgm:pt modelId="{6BE951B5-8FB4-4F1E-A111-97636911862D}" type="parTrans" cxnId="{C9EBA345-B95D-4087-A687-1E090B7E5240}">
      <dgm:prSet/>
      <dgm:spPr/>
      <dgm:t>
        <a:bodyPr/>
        <a:lstStyle/>
        <a:p>
          <a:endParaRPr lang="en-US"/>
        </a:p>
      </dgm:t>
    </dgm:pt>
    <dgm:pt modelId="{54A44622-BE9A-48AF-AE7B-F353AC2D3D80}" type="sibTrans" cxnId="{C9EBA345-B95D-4087-A687-1E090B7E5240}">
      <dgm:prSet/>
      <dgm:spPr/>
      <dgm:t>
        <a:bodyPr/>
        <a:lstStyle/>
        <a:p>
          <a:endParaRPr lang="en-US"/>
        </a:p>
      </dgm:t>
    </dgm:pt>
    <dgm:pt modelId="{F93CC572-596C-44BF-A598-4D8D47178B12}">
      <dgm:prSet/>
      <dgm:spPr/>
      <dgm:t>
        <a:bodyPr/>
        <a:lstStyle/>
        <a:p>
          <a:r>
            <a:rPr lang="en-US"/>
            <a:t>Framing regulations for genetic privacy and confidentiality </a:t>
          </a:r>
        </a:p>
      </dgm:t>
    </dgm:pt>
    <dgm:pt modelId="{C6C1521D-2942-4377-A555-C366951884AA}" type="parTrans" cxnId="{BEC24705-8D20-46C3-8BAB-01B782B55070}">
      <dgm:prSet/>
      <dgm:spPr/>
      <dgm:t>
        <a:bodyPr/>
        <a:lstStyle/>
        <a:p>
          <a:endParaRPr lang="en-US"/>
        </a:p>
      </dgm:t>
    </dgm:pt>
    <dgm:pt modelId="{7B8CD95A-A957-4D2F-A487-98465E1215D3}" type="sibTrans" cxnId="{BEC24705-8D20-46C3-8BAB-01B782B55070}">
      <dgm:prSet/>
      <dgm:spPr/>
      <dgm:t>
        <a:bodyPr/>
        <a:lstStyle/>
        <a:p>
          <a:endParaRPr lang="en-US"/>
        </a:p>
      </dgm:t>
    </dgm:pt>
    <dgm:pt modelId="{A1C9964F-6212-40BB-9E2F-0308D7DA47F6}">
      <dgm:prSet/>
      <dgm:spPr/>
      <dgm:t>
        <a:bodyPr/>
        <a:lstStyle/>
        <a:p>
          <a:r>
            <a:rPr lang="en-US"/>
            <a:t>Equity of access to personalized medicine</a:t>
          </a:r>
        </a:p>
      </dgm:t>
    </dgm:pt>
    <dgm:pt modelId="{CD23ADD9-9BB2-469F-A4A9-315B61E3B32F}" type="parTrans" cxnId="{74B8F778-B6D0-4D1A-BFAF-6A91F08C5D79}">
      <dgm:prSet/>
      <dgm:spPr/>
      <dgm:t>
        <a:bodyPr/>
        <a:lstStyle/>
        <a:p>
          <a:endParaRPr lang="en-US"/>
        </a:p>
      </dgm:t>
    </dgm:pt>
    <dgm:pt modelId="{3FAA736D-6C58-401B-910A-BFEA5B247CB7}" type="sibTrans" cxnId="{74B8F778-B6D0-4D1A-BFAF-6A91F08C5D79}">
      <dgm:prSet/>
      <dgm:spPr/>
      <dgm:t>
        <a:bodyPr/>
        <a:lstStyle/>
        <a:p>
          <a:endParaRPr lang="en-US"/>
        </a:p>
      </dgm:t>
    </dgm:pt>
    <dgm:pt modelId="{5599FE0C-C89C-4558-8703-F7DDFD8669C2}">
      <dgm:prSet/>
      <dgm:spPr/>
      <dgm:t>
        <a:bodyPr/>
        <a:lstStyle/>
        <a:p>
          <a:r>
            <a:rPr lang="en-US"/>
            <a:t>Standardization of genetic testing and documentation </a:t>
          </a:r>
        </a:p>
      </dgm:t>
    </dgm:pt>
    <dgm:pt modelId="{FAEB82B6-0C24-4BF5-A711-DB8AF0A122FA}" type="parTrans" cxnId="{1435D6D3-6B88-460A-82F6-831CDB7F4E3F}">
      <dgm:prSet/>
      <dgm:spPr/>
      <dgm:t>
        <a:bodyPr/>
        <a:lstStyle/>
        <a:p>
          <a:endParaRPr lang="en-US"/>
        </a:p>
      </dgm:t>
    </dgm:pt>
    <dgm:pt modelId="{F2C8FCA6-DC63-4E19-8312-8FFD021221CE}" type="sibTrans" cxnId="{1435D6D3-6B88-460A-82F6-831CDB7F4E3F}">
      <dgm:prSet/>
      <dgm:spPr/>
      <dgm:t>
        <a:bodyPr/>
        <a:lstStyle/>
        <a:p>
          <a:endParaRPr lang="en-US"/>
        </a:p>
      </dgm:t>
    </dgm:pt>
    <dgm:pt modelId="{CC9C3C57-A913-4BCE-B074-728CC8E9C42C}">
      <dgm:prSet/>
      <dgm:spPr/>
      <dgm:t>
        <a:bodyPr/>
        <a:lstStyle/>
        <a:p>
          <a:r>
            <a:rPr lang="en-US"/>
            <a:t>Regulation for private genetic testing firms </a:t>
          </a:r>
        </a:p>
      </dgm:t>
    </dgm:pt>
    <dgm:pt modelId="{D43B915E-AFD4-4EA9-B292-BE95AAABA93E}" type="parTrans" cxnId="{130A6351-FD83-4036-9147-53BE033167B5}">
      <dgm:prSet/>
      <dgm:spPr/>
      <dgm:t>
        <a:bodyPr/>
        <a:lstStyle/>
        <a:p>
          <a:endParaRPr lang="en-US"/>
        </a:p>
      </dgm:t>
    </dgm:pt>
    <dgm:pt modelId="{F466FB0F-C920-4525-A9F8-7BE14DBC2D4E}" type="sibTrans" cxnId="{130A6351-FD83-4036-9147-53BE033167B5}">
      <dgm:prSet/>
      <dgm:spPr/>
      <dgm:t>
        <a:bodyPr/>
        <a:lstStyle/>
        <a:p>
          <a:endParaRPr lang="en-US"/>
        </a:p>
      </dgm:t>
    </dgm:pt>
    <dgm:pt modelId="{40B59598-156E-421F-85D5-8D7B2B01FFE3}">
      <dgm:prSet/>
      <dgm:spPr/>
      <dgm:t>
        <a:bodyPr/>
        <a:lstStyle/>
        <a:p>
          <a:r>
            <a:rPr lang="en-US"/>
            <a:t>Better awareness about personalized medicine </a:t>
          </a:r>
        </a:p>
      </dgm:t>
    </dgm:pt>
    <dgm:pt modelId="{504844E0-94FD-4DF2-9B7B-9184A2477493}" type="parTrans" cxnId="{37B6576F-92FF-4998-A6BA-6CDD1272D280}">
      <dgm:prSet/>
      <dgm:spPr/>
      <dgm:t>
        <a:bodyPr/>
        <a:lstStyle/>
        <a:p>
          <a:endParaRPr lang="en-US"/>
        </a:p>
      </dgm:t>
    </dgm:pt>
    <dgm:pt modelId="{2E1DF904-626D-4E5E-B5C1-492B68909C7C}" type="sibTrans" cxnId="{37B6576F-92FF-4998-A6BA-6CDD1272D280}">
      <dgm:prSet/>
      <dgm:spPr/>
      <dgm:t>
        <a:bodyPr/>
        <a:lstStyle/>
        <a:p>
          <a:endParaRPr lang="en-US"/>
        </a:p>
      </dgm:t>
    </dgm:pt>
    <dgm:pt modelId="{5EAE8E47-D441-0049-9B15-44608BAA7C32}" type="pres">
      <dgm:prSet presAssocID="{D1D769BA-939E-420B-87F7-F84E6E84B320}" presName="linear" presStyleCnt="0">
        <dgm:presLayoutVars>
          <dgm:animLvl val="lvl"/>
          <dgm:resizeHandles val="exact"/>
        </dgm:presLayoutVars>
      </dgm:prSet>
      <dgm:spPr/>
    </dgm:pt>
    <dgm:pt modelId="{22760DD7-D125-E244-AFBB-2E000E6737E4}" type="pres">
      <dgm:prSet presAssocID="{B6D28E68-10D4-4CCE-A8F8-C298A0B094FC}" presName="parentText" presStyleLbl="node1" presStyleIdx="0" presStyleCnt="6">
        <dgm:presLayoutVars>
          <dgm:chMax val="0"/>
          <dgm:bulletEnabled val="1"/>
        </dgm:presLayoutVars>
      </dgm:prSet>
      <dgm:spPr/>
    </dgm:pt>
    <dgm:pt modelId="{BD710051-DD2B-D84F-BD97-C0DA2276CAE3}" type="pres">
      <dgm:prSet presAssocID="{54A44622-BE9A-48AF-AE7B-F353AC2D3D80}" presName="spacer" presStyleCnt="0"/>
      <dgm:spPr/>
    </dgm:pt>
    <dgm:pt modelId="{89835584-703F-9B49-B780-02DBB45986BE}" type="pres">
      <dgm:prSet presAssocID="{F93CC572-596C-44BF-A598-4D8D47178B12}" presName="parentText" presStyleLbl="node1" presStyleIdx="1" presStyleCnt="6">
        <dgm:presLayoutVars>
          <dgm:chMax val="0"/>
          <dgm:bulletEnabled val="1"/>
        </dgm:presLayoutVars>
      </dgm:prSet>
      <dgm:spPr/>
    </dgm:pt>
    <dgm:pt modelId="{3C6BA700-860F-4A41-AADA-E796CA581AF1}" type="pres">
      <dgm:prSet presAssocID="{7B8CD95A-A957-4D2F-A487-98465E1215D3}" presName="spacer" presStyleCnt="0"/>
      <dgm:spPr/>
    </dgm:pt>
    <dgm:pt modelId="{2D6E3BA0-CFFE-C641-9E5D-915907AA635C}" type="pres">
      <dgm:prSet presAssocID="{A1C9964F-6212-40BB-9E2F-0308D7DA47F6}" presName="parentText" presStyleLbl="node1" presStyleIdx="2" presStyleCnt="6">
        <dgm:presLayoutVars>
          <dgm:chMax val="0"/>
          <dgm:bulletEnabled val="1"/>
        </dgm:presLayoutVars>
      </dgm:prSet>
      <dgm:spPr/>
    </dgm:pt>
    <dgm:pt modelId="{429B5468-AE1A-7840-964D-2775D4FA3CA4}" type="pres">
      <dgm:prSet presAssocID="{3FAA736D-6C58-401B-910A-BFEA5B247CB7}" presName="spacer" presStyleCnt="0"/>
      <dgm:spPr/>
    </dgm:pt>
    <dgm:pt modelId="{A0C326EC-C6BA-F042-B6FE-1986359BFBF4}" type="pres">
      <dgm:prSet presAssocID="{5599FE0C-C89C-4558-8703-F7DDFD8669C2}" presName="parentText" presStyleLbl="node1" presStyleIdx="3" presStyleCnt="6">
        <dgm:presLayoutVars>
          <dgm:chMax val="0"/>
          <dgm:bulletEnabled val="1"/>
        </dgm:presLayoutVars>
      </dgm:prSet>
      <dgm:spPr/>
    </dgm:pt>
    <dgm:pt modelId="{F6017CB6-2E47-5C47-B799-68814B801F84}" type="pres">
      <dgm:prSet presAssocID="{F2C8FCA6-DC63-4E19-8312-8FFD021221CE}" presName="spacer" presStyleCnt="0"/>
      <dgm:spPr/>
    </dgm:pt>
    <dgm:pt modelId="{B982D847-3430-164F-943F-B5E330B21FAD}" type="pres">
      <dgm:prSet presAssocID="{CC9C3C57-A913-4BCE-B074-728CC8E9C42C}" presName="parentText" presStyleLbl="node1" presStyleIdx="4" presStyleCnt="6">
        <dgm:presLayoutVars>
          <dgm:chMax val="0"/>
          <dgm:bulletEnabled val="1"/>
        </dgm:presLayoutVars>
      </dgm:prSet>
      <dgm:spPr/>
    </dgm:pt>
    <dgm:pt modelId="{0D9CA8C0-9B7E-A348-9011-B4BF894A073A}" type="pres">
      <dgm:prSet presAssocID="{F466FB0F-C920-4525-A9F8-7BE14DBC2D4E}" presName="spacer" presStyleCnt="0"/>
      <dgm:spPr/>
    </dgm:pt>
    <dgm:pt modelId="{4A565365-12AA-4746-B53F-529289EC75AF}" type="pres">
      <dgm:prSet presAssocID="{40B59598-156E-421F-85D5-8D7B2B01FFE3}" presName="parentText" presStyleLbl="node1" presStyleIdx="5" presStyleCnt="6">
        <dgm:presLayoutVars>
          <dgm:chMax val="0"/>
          <dgm:bulletEnabled val="1"/>
        </dgm:presLayoutVars>
      </dgm:prSet>
      <dgm:spPr/>
    </dgm:pt>
  </dgm:ptLst>
  <dgm:cxnLst>
    <dgm:cxn modelId="{BEC24705-8D20-46C3-8BAB-01B782B55070}" srcId="{D1D769BA-939E-420B-87F7-F84E6E84B320}" destId="{F93CC572-596C-44BF-A598-4D8D47178B12}" srcOrd="1" destOrd="0" parTransId="{C6C1521D-2942-4377-A555-C366951884AA}" sibTransId="{7B8CD95A-A957-4D2F-A487-98465E1215D3}"/>
    <dgm:cxn modelId="{3BDFF525-C3E5-3E45-B4F7-5943C3FF8A7F}" type="presOf" srcId="{D1D769BA-939E-420B-87F7-F84E6E84B320}" destId="{5EAE8E47-D441-0049-9B15-44608BAA7C32}" srcOrd="0" destOrd="0" presId="urn:microsoft.com/office/officeart/2005/8/layout/vList2"/>
    <dgm:cxn modelId="{C9EBA345-B95D-4087-A687-1E090B7E5240}" srcId="{D1D769BA-939E-420B-87F7-F84E6E84B320}" destId="{B6D28E68-10D4-4CCE-A8F8-C298A0B094FC}" srcOrd="0" destOrd="0" parTransId="{6BE951B5-8FB4-4F1E-A111-97636911862D}" sibTransId="{54A44622-BE9A-48AF-AE7B-F353AC2D3D80}"/>
    <dgm:cxn modelId="{130A6351-FD83-4036-9147-53BE033167B5}" srcId="{D1D769BA-939E-420B-87F7-F84E6E84B320}" destId="{CC9C3C57-A913-4BCE-B074-728CC8E9C42C}" srcOrd="4" destOrd="0" parTransId="{D43B915E-AFD4-4EA9-B292-BE95AAABA93E}" sibTransId="{F466FB0F-C920-4525-A9F8-7BE14DBC2D4E}"/>
    <dgm:cxn modelId="{37B6576F-92FF-4998-A6BA-6CDD1272D280}" srcId="{D1D769BA-939E-420B-87F7-F84E6E84B320}" destId="{40B59598-156E-421F-85D5-8D7B2B01FFE3}" srcOrd="5" destOrd="0" parTransId="{504844E0-94FD-4DF2-9B7B-9184A2477493}" sibTransId="{2E1DF904-626D-4E5E-B5C1-492B68909C7C}"/>
    <dgm:cxn modelId="{74B8F778-B6D0-4D1A-BFAF-6A91F08C5D79}" srcId="{D1D769BA-939E-420B-87F7-F84E6E84B320}" destId="{A1C9964F-6212-40BB-9E2F-0308D7DA47F6}" srcOrd="2" destOrd="0" parTransId="{CD23ADD9-9BB2-469F-A4A9-315B61E3B32F}" sibTransId="{3FAA736D-6C58-401B-910A-BFEA5B247CB7}"/>
    <dgm:cxn modelId="{0B233185-663C-E544-B898-3EEEB497A8B2}" type="presOf" srcId="{A1C9964F-6212-40BB-9E2F-0308D7DA47F6}" destId="{2D6E3BA0-CFFE-C641-9E5D-915907AA635C}" srcOrd="0" destOrd="0" presId="urn:microsoft.com/office/officeart/2005/8/layout/vList2"/>
    <dgm:cxn modelId="{077F6786-15C8-1945-8213-B297D0FD1985}" type="presOf" srcId="{5599FE0C-C89C-4558-8703-F7DDFD8669C2}" destId="{A0C326EC-C6BA-F042-B6FE-1986359BFBF4}" srcOrd="0" destOrd="0" presId="urn:microsoft.com/office/officeart/2005/8/layout/vList2"/>
    <dgm:cxn modelId="{735CB897-99FE-D04C-9D83-058C4644E74C}" type="presOf" srcId="{CC9C3C57-A913-4BCE-B074-728CC8E9C42C}" destId="{B982D847-3430-164F-943F-B5E330B21FAD}" srcOrd="0" destOrd="0" presId="urn:microsoft.com/office/officeart/2005/8/layout/vList2"/>
    <dgm:cxn modelId="{0C452C99-F130-B14B-8130-7F45BF2DC1F6}" type="presOf" srcId="{B6D28E68-10D4-4CCE-A8F8-C298A0B094FC}" destId="{22760DD7-D125-E244-AFBB-2E000E6737E4}" srcOrd="0" destOrd="0" presId="urn:microsoft.com/office/officeart/2005/8/layout/vList2"/>
    <dgm:cxn modelId="{79FD8AC8-2D87-6E46-A3F3-5C2E2B8571D2}" type="presOf" srcId="{40B59598-156E-421F-85D5-8D7B2B01FFE3}" destId="{4A565365-12AA-4746-B53F-529289EC75AF}" srcOrd="0" destOrd="0" presId="urn:microsoft.com/office/officeart/2005/8/layout/vList2"/>
    <dgm:cxn modelId="{B1D887D0-E21B-6F42-935D-62AA25552E06}" type="presOf" srcId="{F93CC572-596C-44BF-A598-4D8D47178B12}" destId="{89835584-703F-9B49-B780-02DBB45986BE}" srcOrd="0" destOrd="0" presId="urn:microsoft.com/office/officeart/2005/8/layout/vList2"/>
    <dgm:cxn modelId="{1435D6D3-6B88-460A-82F6-831CDB7F4E3F}" srcId="{D1D769BA-939E-420B-87F7-F84E6E84B320}" destId="{5599FE0C-C89C-4558-8703-F7DDFD8669C2}" srcOrd="3" destOrd="0" parTransId="{FAEB82B6-0C24-4BF5-A711-DB8AF0A122FA}" sibTransId="{F2C8FCA6-DC63-4E19-8312-8FFD021221CE}"/>
    <dgm:cxn modelId="{6FB0E396-8A9A-3644-8B43-186F40B45B45}" type="presParOf" srcId="{5EAE8E47-D441-0049-9B15-44608BAA7C32}" destId="{22760DD7-D125-E244-AFBB-2E000E6737E4}" srcOrd="0" destOrd="0" presId="urn:microsoft.com/office/officeart/2005/8/layout/vList2"/>
    <dgm:cxn modelId="{2E09DF95-84F2-FC40-A81F-78B8467A5AC5}" type="presParOf" srcId="{5EAE8E47-D441-0049-9B15-44608BAA7C32}" destId="{BD710051-DD2B-D84F-BD97-C0DA2276CAE3}" srcOrd="1" destOrd="0" presId="urn:microsoft.com/office/officeart/2005/8/layout/vList2"/>
    <dgm:cxn modelId="{A2DFA398-C338-F046-B9B3-A82EDAFC8222}" type="presParOf" srcId="{5EAE8E47-D441-0049-9B15-44608BAA7C32}" destId="{89835584-703F-9B49-B780-02DBB45986BE}" srcOrd="2" destOrd="0" presId="urn:microsoft.com/office/officeart/2005/8/layout/vList2"/>
    <dgm:cxn modelId="{3D1DBEF7-8C66-7445-AD7B-84F7F2B27E73}" type="presParOf" srcId="{5EAE8E47-D441-0049-9B15-44608BAA7C32}" destId="{3C6BA700-860F-4A41-AADA-E796CA581AF1}" srcOrd="3" destOrd="0" presId="urn:microsoft.com/office/officeart/2005/8/layout/vList2"/>
    <dgm:cxn modelId="{014994D4-BA43-4C48-AD3C-8EBF501387B4}" type="presParOf" srcId="{5EAE8E47-D441-0049-9B15-44608BAA7C32}" destId="{2D6E3BA0-CFFE-C641-9E5D-915907AA635C}" srcOrd="4" destOrd="0" presId="urn:microsoft.com/office/officeart/2005/8/layout/vList2"/>
    <dgm:cxn modelId="{1F1C1C03-7AA3-ED4B-AF88-88DC61934E9B}" type="presParOf" srcId="{5EAE8E47-D441-0049-9B15-44608BAA7C32}" destId="{429B5468-AE1A-7840-964D-2775D4FA3CA4}" srcOrd="5" destOrd="0" presId="urn:microsoft.com/office/officeart/2005/8/layout/vList2"/>
    <dgm:cxn modelId="{40679779-EAA3-AB4E-A966-1E6254A96C59}" type="presParOf" srcId="{5EAE8E47-D441-0049-9B15-44608BAA7C32}" destId="{A0C326EC-C6BA-F042-B6FE-1986359BFBF4}" srcOrd="6" destOrd="0" presId="urn:microsoft.com/office/officeart/2005/8/layout/vList2"/>
    <dgm:cxn modelId="{8AD56732-55B7-E842-8E6F-3B15B57E239F}" type="presParOf" srcId="{5EAE8E47-D441-0049-9B15-44608BAA7C32}" destId="{F6017CB6-2E47-5C47-B799-68814B801F84}" srcOrd="7" destOrd="0" presId="urn:microsoft.com/office/officeart/2005/8/layout/vList2"/>
    <dgm:cxn modelId="{395ACCC3-6F2B-FA47-85B7-CCE734C8BC21}" type="presParOf" srcId="{5EAE8E47-D441-0049-9B15-44608BAA7C32}" destId="{B982D847-3430-164F-943F-B5E330B21FAD}" srcOrd="8" destOrd="0" presId="urn:microsoft.com/office/officeart/2005/8/layout/vList2"/>
    <dgm:cxn modelId="{FE347CD6-085E-304D-9137-73544A1B7B38}" type="presParOf" srcId="{5EAE8E47-D441-0049-9B15-44608BAA7C32}" destId="{0D9CA8C0-9B7E-A348-9011-B4BF894A073A}" srcOrd="9" destOrd="0" presId="urn:microsoft.com/office/officeart/2005/8/layout/vList2"/>
    <dgm:cxn modelId="{2AA494F9-4DCC-DE4A-B654-F69B654C14BF}" type="presParOf" srcId="{5EAE8E47-D441-0049-9B15-44608BAA7C32}" destId="{4A565365-12AA-4746-B53F-529289EC75AF}" srcOrd="1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E82D83-42FD-4AA6-AA68-5D091539539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B27BC02-939A-41AB-B4AD-9E1814EBA93E}">
      <dgm:prSet/>
      <dgm:spPr/>
      <dgm:t>
        <a:bodyPr/>
        <a:lstStyle/>
        <a:p>
          <a:pPr>
            <a:lnSpc>
              <a:spcPct val="100000"/>
            </a:lnSpc>
          </a:pPr>
          <a:r>
            <a:rPr lang="en-US">
              <a:solidFill>
                <a:schemeClr val="tx1"/>
              </a:solidFill>
            </a:rPr>
            <a:t>Pharmacokinetic genes: tell us what the </a:t>
          </a:r>
          <a:r>
            <a:rPr lang="en-US" i="1">
              <a:solidFill>
                <a:srgbClr val="1D93AD"/>
              </a:solidFill>
            </a:rPr>
            <a:t>body</a:t>
          </a:r>
          <a:r>
            <a:rPr lang="en-US">
              <a:solidFill>
                <a:schemeClr val="tx1"/>
              </a:solidFill>
            </a:rPr>
            <a:t> does to the </a:t>
          </a:r>
          <a:r>
            <a:rPr lang="en-US" i="1">
              <a:solidFill>
                <a:srgbClr val="1D93AD"/>
              </a:solidFill>
            </a:rPr>
            <a:t>medication </a:t>
          </a:r>
        </a:p>
      </dgm:t>
    </dgm:pt>
    <dgm:pt modelId="{D254B731-00E2-4AE3-8EF5-1E3660140DC2}" type="parTrans" cxnId="{9BF6F679-1562-4ED3-B7F0-2407A3A5CCC7}">
      <dgm:prSet/>
      <dgm:spPr/>
      <dgm:t>
        <a:bodyPr/>
        <a:lstStyle/>
        <a:p>
          <a:endParaRPr lang="en-US"/>
        </a:p>
      </dgm:t>
    </dgm:pt>
    <dgm:pt modelId="{BDD5EF52-DA8C-4381-961D-A70E8BADDBA8}" type="sibTrans" cxnId="{9BF6F679-1562-4ED3-B7F0-2407A3A5CCC7}">
      <dgm:prSet/>
      <dgm:spPr/>
      <dgm:t>
        <a:bodyPr/>
        <a:lstStyle/>
        <a:p>
          <a:endParaRPr lang="en-US"/>
        </a:p>
      </dgm:t>
    </dgm:pt>
    <dgm:pt modelId="{68DB3879-8A5B-440A-B119-EC048A959481}">
      <dgm:prSet/>
      <dgm:spPr/>
      <dgm:t>
        <a:bodyPr/>
        <a:lstStyle/>
        <a:p>
          <a:pPr>
            <a:lnSpc>
              <a:spcPct val="100000"/>
            </a:lnSpc>
          </a:pPr>
          <a:r>
            <a:rPr lang="en-US">
              <a:solidFill>
                <a:schemeClr val="tx1"/>
              </a:solidFill>
            </a:rPr>
            <a:t>Pharmacodynamic genes: tell us what the </a:t>
          </a:r>
          <a:r>
            <a:rPr lang="en-US" i="1">
              <a:solidFill>
                <a:srgbClr val="1D93AD"/>
              </a:solidFill>
            </a:rPr>
            <a:t>medication</a:t>
          </a:r>
          <a:r>
            <a:rPr lang="en-US">
              <a:solidFill>
                <a:schemeClr val="tx1"/>
              </a:solidFill>
            </a:rPr>
            <a:t> does to the </a:t>
          </a:r>
          <a:r>
            <a:rPr lang="en-US" i="1">
              <a:solidFill>
                <a:srgbClr val="1D93AD"/>
              </a:solidFill>
            </a:rPr>
            <a:t>body </a:t>
          </a:r>
        </a:p>
      </dgm:t>
    </dgm:pt>
    <dgm:pt modelId="{F46E63A2-3749-4E64-A8DB-0E01A9EA4E28}" type="parTrans" cxnId="{1ADD38DA-44C1-411C-A5FF-2001A376BC26}">
      <dgm:prSet/>
      <dgm:spPr/>
      <dgm:t>
        <a:bodyPr/>
        <a:lstStyle/>
        <a:p>
          <a:endParaRPr lang="en-US"/>
        </a:p>
      </dgm:t>
    </dgm:pt>
    <dgm:pt modelId="{BF2CE851-7FBB-4503-AB63-076E260E2592}" type="sibTrans" cxnId="{1ADD38DA-44C1-411C-A5FF-2001A376BC26}">
      <dgm:prSet/>
      <dgm:spPr/>
      <dgm:t>
        <a:bodyPr/>
        <a:lstStyle/>
        <a:p>
          <a:endParaRPr lang="en-US"/>
        </a:p>
      </dgm:t>
    </dgm:pt>
    <dgm:pt modelId="{6AB4B7E2-03C1-4C81-A340-D8360C474A82}" type="pres">
      <dgm:prSet presAssocID="{40E82D83-42FD-4AA6-AA68-5D091539539B}" presName="root" presStyleCnt="0">
        <dgm:presLayoutVars>
          <dgm:dir/>
          <dgm:resizeHandles val="exact"/>
        </dgm:presLayoutVars>
      </dgm:prSet>
      <dgm:spPr/>
    </dgm:pt>
    <dgm:pt modelId="{840E1C6E-2B3B-4F88-8837-AC166AF2D8AA}" type="pres">
      <dgm:prSet presAssocID="{DB27BC02-939A-41AB-B4AD-9E1814EBA93E}" presName="compNode" presStyleCnt="0"/>
      <dgm:spPr/>
    </dgm:pt>
    <dgm:pt modelId="{EB5C7511-A84D-40DE-8B57-F5DC3B3D63E2}" type="pres">
      <dgm:prSet presAssocID="{DB27BC02-939A-41AB-B4AD-9E1814EBA93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an with solid fill"/>
        </a:ext>
      </dgm:extLst>
    </dgm:pt>
    <dgm:pt modelId="{1C6A1CCC-3167-49BD-AAD7-C402395285BB}" type="pres">
      <dgm:prSet presAssocID="{DB27BC02-939A-41AB-B4AD-9E1814EBA93E}" presName="spaceRect" presStyleCnt="0"/>
      <dgm:spPr/>
    </dgm:pt>
    <dgm:pt modelId="{B011FB84-3BDF-45AE-B917-9E63E22C5F28}" type="pres">
      <dgm:prSet presAssocID="{DB27BC02-939A-41AB-B4AD-9E1814EBA93E}" presName="textRect" presStyleLbl="revTx" presStyleIdx="0" presStyleCnt="2">
        <dgm:presLayoutVars>
          <dgm:chMax val="1"/>
          <dgm:chPref val="1"/>
        </dgm:presLayoutVars>
      </dgm:prSet>
      <dgm:spPr/>
    </dgm:pt>
    <dgm:pt modelId="{B5EA2E88-1ECA-4739-A73A-5E691EB11549}" type="pres">
      <dgm:prSet presAssocID="{BDD5EF52-DA8C-4381-961D-A70E8BADDBA8}" presName="sibTrans" presStyleCnt="0"/>
      <dgm:spPr/>
    </dgm:pt>
    <dgm:pt modelId="{7BA7A7B9-0D5F-4B38-9FC2-382802A010C1}" type="pres">
      <dgm:prSet presAssocID="{68DB3879-8A5B-440A-B119-EC048A959481}" presName="compNode" presStyleCnt="0"/>
      <dgm:spPr/>
    </dgm:pt>
    <dgm:pt modelId="{A76FC95F-4E4E-4EF1-B346-93BB431B7AB0}" type="pres">
      <dgm:prSet presAssocID="{68DB3879-8A5B-440A-B119-EC048A95948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edicine"/>
        </a:ext>
      </dgm:extLst>
    </dgm:pt>
    <dgm:pt modelId="{9AD61048-A84F-4D8A-8BF9-F3B092DFAD16}" type="pres">
      <dgm:prSet presAssocID="{68DB3879-8A5B-440A-B119-EC048A959481}" presName="spaceRect" presStyleCnt="0"/>
      <dgm:spPr/>
    </dgm:pt>
    <dgm:pt modelId="{B467740E-C9E9-4004-B515-620141CFA9E7}" type="pres">
      <dgm:prSet presAssocID="{68DB3879-8A5B-440A-B119-EC048A959481}" presName="textRect" presStyleLbl="revTx" presStyleIdx="1" presStyleCnt="2">
        <dgm:presLayoutVars>
          <dgm:chMax val="1"/>
          <dgm:chPref val="1"/>
        </dgm:presLayoutVars>
      </dgm:prSet>
      <dgm:spPr/>
    </dgm:pt>
  </dgm:ptLst>
  <dgm:cxnLst>
    <dgm:cxn modelId="{6668C81C-4D26-4744-A771-C9E2BAD5A9A0}" type="presOf" srcId="{68DB3879-8A5B-440A-B119-EC048A959481}" destId="{B467740E-C9E9-4004-B515-620141CFA9E7}" srcOrd="0" destOrd="0" presId="urn:microsoft.com/office/officeart/2018/2/layout/IconLabelList"/>
    <dgm:cxn modelId="{9045CA6F-03E4-4079-A27E-43E6595E59EA}" type="presOf" srcId="{DB27BC02-939A-41AB-B4AD-9E1814EBA93E}" destId="{B011FB84-3BDF-45AE-B917-9E63E22C5F28}" srcOrd="0" destOrd="0" presId="urn:microsoft.com/office/officeart/2018/2/layout/IconLabelList"/>
    <dgm:cxn modelId="{9BF6F679-1562-4ED3-B7F0-2407A3A5CCC7}" srcId="{40E82D83-42FD-4AA6-AA68-5D091539539B}" destId="{DB27BC02-939A-41AB-B4AD-9E1814EBA93E}" srcOrd="0" destOrd="0" parTransId="{D254B731-00E2-4AE3-8EF5-1E3660140DC2}" sibTransId="{BDD5EF52-DA8C-4381-961D-A70E8BADDBA8}"/>
    <dgm:cxn modelId="{58893086-83AB-423F-9D66-AB8D3F2D724F}" type="presOf" srcId="{40E82D83-42FD-4AA6-AA68-5D091539539B}" destId="{6AB4B7E2-03C1-4C81-A340-D8360C474A82}" srcOrd="0" destOrd="0" presId="urn:microsoft.com/office/officeart/2018/2/layout/IconLabelList"/>
    <dgm:cxn modelId="{1ADD38DA-44C1-411C-A5FF-2001A376BC26}" srcId="{40E82D83-42FD-4AA6-AA68-5D091539539B}" destId="{68DB3879-8A5B-440A-B119-EC048A959481}" srcOrd="1" destOrd="0" parTransId="{F46E63A2-3749-4E64-A8DB-0E01A9EA4E28}" sibTransId="{BF2CE851-7FBB-4503-AB63-076E260E2592}"/>
    <dgm:cxn modelId="{9F0D7129-93BC-46D6-A0C3-32F19F0F2518}" type="presParOf" srcId="{6AB4B7E2-03C1-4C81-A340-D8360C474A82}" destId="{840E1C6E-2B3B-4F88-8837-AC166AF2D8AA}" srcOrd="0" destOrd="0" presId="urn:microsoft.com/office/officeart/2018/2/layout/IconLabelList"/>
    <dgm:cxn modelId="{F9C4122A-4665-4FC5-9F9E-DE47C136B77E}" type="presParOf" srcId="{840E1C6E-2B3B-4F88-8837-AC166AF2D8AA}" destId="{EB5C7511-A84D-40DE-8B57-F5DC3B3D63E2}" srcOrd="0" destOrd="0" presId="urn:microsoft.com/office/officeart/2018/2/layout/IconLabelList"/>
    <dgm:cxn modelId="{691E85CF-8A52-4AB2-ABC0-55D51A97330C}" type="presParOf" srcId="{840E1C6E-2B3B-4F88-8837-AC166AF2D8AA}" destId="{1C6A1CCC-3167-49BD-AAD7-C402395285BB}" srcOrd="1" destOrd="0" presId="urn:microsoft.com/office/officeart/2018/2/layout/IconLabelList"/>
    <dgm:cxn modelId="{C653EE06-83DC-4500-85E8-C09938E93AB4}" type="presParOf" srcId="{840E1C6E-2B3B-4F88-8837-AC166AF2D8AA}" destId="{B011FB84-3BDF-45AE-B917-9E63E22C5F28}" srcOrd="2" destOrd="0" presId="urn:microsoft.com/office/officeart/2018/2/layout/IconLabelList"/>
    <dgm:cxn modelId="{7B45C382-FADF-4B5E-AD00-306132AA566C}" type="presParOf" srcId="{6AB4B7E2-03C1-4C81-A340-D8360C474A82}" destId="{B5EA2E88-1ECA-4739-A73A-5E691EB11549}" srcOrd="1" destOrd="0" presId="urn:microsoft.com/office/officeart/2018/2/layout/IconLabelList"/>
    <dgm:cxn modelId="{358C5A49-8C3F-430B-81D5-ACEA7CE50187}" type="presParOf" srcId="{6AB4B7E2-03C1-4C81-A340-D8360C474A82}" destId="{7BA7A7B9-0D5F-4B38-9FC2-382802A010C1}" srcOrd="2" destOrd="0" presId="urn:microsoft.com/office/officeart/2018/2/layout/IconLabelList"/>
    <dgm:cxn modelId="{79CA92DA-AD78-4BF4-AE32-E10E7208799C}" type="presParOf" srcId="{7BA7A7B9-0D5F-4B38-9FC2-382802A010C1}" destId="{A76FC95F-4E4E-4EF1-B346-93BB431B7AB0}" srcOrd="0" destOrd="0" presId="urn:microsoft.com/office/officeart/2018/2/layout/IconLabelList"/>
    <dgm:cxn modelId="{5FDD21BD-8904-4726-8978-384E025051CB}" type="presParOf" srcId="{7BA7A7B9-0D5F-4B38-9FC2-382802A010C1}" destId="{9AD61048-A84F-4D8A-8BF9-F3B092DFAD16}" srcOrd="1" destOrd="0" presId="urn:microsoft.com/office/officeart/2018/2/layout/IconLabelList"/>
    <dgm:cxn modelId="{5F3BF55F-A160-4BD7-9477-FEDD19213E9A}" type="presParOf" srcId="{7BA7A7B9-0D5F-4B38-9FC2-382802A010C1}" destId="{B467740E-C9E9-4004-B515-620141CFA9E7}"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53B4FA-5718-4A06-9BF0-B7A8BC933EA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B6CA3363-F1ED-4010-A3A4-D1826E44843C}">
      <dgm:prSet/>
      <dgm:spPr/>
      <dgm:t>
        <a:bodyPr/>
        <a:lstStyle/>
        <a:p>
          <a:r>
            <a:rPr lang="en-US"/>
            <a:t>Pharmacogenomics is an evolving area of healthcare innovation</a:t>
          </a:r>
        </a:p>
      </dgm:t>
    </dgm:pt>
    <dgm:pt modelId="{E0FD788C-7F40-4A59-9065-D2ECEC8FC793}" type="parTrans" cxnId="{8F076A3F-C9F7-4E95-8E69-E9D653997608}">
      <dgm:prSet/>
      <dgm:spPr/>
      <dgm:t>
        <a:bodyPr/>
        <a:lstStyle/>
        <a:p>
          <a:endParaRPr lang="en-US"/>
        </a:p>
      </dgm:t>
    </dgm:pt>
    <dgm:pt modelId="{E44E226F-8157-474F-828D-D664805E4801}" type="sibTrans" cxnId="{8F076A3F-C9F7-4E95-8E69-E9D653997608}">
      <dgm:prSet/>
      <dgm:spPr/>
      <dgm:t>
        <a:bodyPr/>
        <a:lstStyle/>
        <a:p>
          <a:endParaRPr lang="en-US"/>
        </a:p>
      </dgm:t>
    </dgm:pt>
    <dgm:pt modelId="{0FF53613-7AAA-4129-9A50-C015ADA96DF5}">
      <dgm:prSet/>
      <dgm:spPr/>
      <dgm:t>
        <a:bodyPr/>
        <a:lstStyle/>
        <a:p>
          <a:r>
            <a:rPr lang="en-US"/>
            <a:t>Focuses on how DNA affects an individual’s response to a drug</a:t>
          </a:r>
        </a:p>
      </dgm:t>
    </dgm:pt>
    <dgm:pt modelId="{31141D2F-4F83-4082-BE44-815109FF455B}" type="parTrans" cxnId="{3318DFE0-4A89-41E9-AFFE-D484614C6104}">
      <dgm:prSet/>
      <dgm:spPr/>
      <dgm:t>
        <a:bodyPr/>
        <a:lstStyle/>
        <a:p>
          <a:endParaRPr lang="en-US"/>
        </a:p>
      </dgm:t>
    </dgm:pt>
    <dgm:pt modelId="{6A351B42-807A-4E23-BBB9-295422CD325D}" type="sibTrans" cxnId="{3318DFE0-4A89-41E9-AFFE-D484614C6104}">
      <dgm:prSet/>
      <dgm:spPr/>
      <dgm:t>
        <a:bodyPr/>
        <a:lstStyle/>
        <a:p>
          <a:endParaRPr lang="en-US"/>
        </a:p>
      </dgm:t>
    </dgm:pt>
    <dgm:pt modelId="{605D6D51-0F8C-4F87-A055-AEEC67D0474D}">
      <dgm:prSet/>
      <dgm:spPr/>
      <dgm:t>
        <a:bodyPr/>
        <a:lstStyle/>
        <a:p>
          <a:r>
            <a:rPr lang="en-US"/>
            <a:t>Goals of pharmacogenomics </a:t>
          </a:r>
        </a:p>
      </dgm:t>
    </dgm:pt>
    <dgm:pt modelId="{B24C18F3-3D5C-416B-989D-B39DCFB92AC1}" type="parTrans" cxnId="{BA3A3F34-E8E7-4C26-BA93-696629FFF7B1}">
      <dgm:prSet/>
      <dgm:spPr/>
      <dgm:t>
        <a:bodyPr/>
        <a:lstStyle/>
        <a:p>
          <a:endParaRPr lang="en-US"/>
        </a:p>
      </dgm:t>
    </dgm:pt>
    <dgm:pt modelId="{5F2B03A2-CFC1-408E-B025-B4F869C8678D}" type="sibTrans" cxnId="{BA3A3F34-E8E7-4C26-BA93-696629FFF7B1}">
      <dgm:prSet/>
      <dgm:spPr/>
      <dgm:t>
        <a:bodyPr/>
        <a:lstStyle/>
        <a:p>
          <a:endParaRPr lang="en-US"/>
        </a:p>
      </dgm:t>
    </dgm:pt>
    <dgm:pt modelId="{02E14B35-7174-44F6-8AEF-4741E4283392}">
      <dgm:prSet/>
      <dgm:spPr/>
      <dgm:t>
        <a:bodyPr/>
        <a:lstStyle/>
        <a:p>
          <a:r>
            <a:rPr lang="en-US"/>
            <a:t>GeneSight is an example of a pharmacogenetic test utilized in clinical practice today</a:t>
          </a:r>
        </a:p>
      </dgm:t>
    </dgm:pt>
    <dgm:pt modelId="{8B9D4486-0CFB-49B0-88E1-458EE01951FA}" type="parTrans" cxnId="{BD5ACC1D-FA71-4447-81D4-F8BC9F15ABDD}">
      <dgm:prSet/>
      <dgm:spPr/>
      <dgm:t>
        <a:bodyPr/>
        <a:lstStyle/>
        <a:p>
          <a:endParaRPr lang="en-US"/>
        </a:p>
      </dgm:t>
    </dgm:pt>
    <dgm:pt modelId="{606D5BEB-0E75-4FAE-9FD7-9E0E8EAFB3A2}" type="sibTrans" cxnId="{BD5ACC1D-FA71-4447-81D4-F8BC9F15ABDD}">
      <dgm:prSet/>
      <dgm:spPr/>
      <dgm:t>
        <a:bodyPr/>
        <a:lstStyle/>
        <a:p>
          <a:endParaRPr lang="en-US"/>
        </a:p>
      </dgm:t>
    </dgm:pt>
    <dgm:pt modelId="{05C338E3-FF56-401F-A5F3-5D7A8DE88CCB}">
      <dgm:prSet/>
      <dgm:spPr/>
      <dgm:t>
        <a:bodyPr/>
        <a:lstStyle/>
        <a:p>
          <a:r>
            <a:rPr lang="en-US"/>
            <a:t>Pharmacogenomic testing is an important aspect of personalized medicine  </a:t>
          </a:r>
        </a:p>
      </dgm:t>
    </dgm:pt>
    <dgm:pt modelId="{3B0A8936-EE67-4E72-9178-9431CC9E29BA}" type="parTrans" cxnId="{5C777A6B-3EDF-4B62-A23B-2B4265446941}">
      <dgm:prSet/>
      <dgm:spPr/>
      <dgm:t>
        <a:bodyPr/>
        <a:lstStyle/>
        <a:p>
          <a:endParaRPr lang="en-US"/>
        </a:p>
      </dgm:t>
    </dgm:pt>
    <dgm:pt modelId="{F2EB5996-3CBA-48AA-BACB-2DEBA76E9EEF}" type="sibTrans" cxnId="{5C777A6B-3EDF-4B62-A23B-2B4265446941}">
      <dgm:prSet/>
      <dgm:spPr/>
      <dgm:t>
        <a:bodyPr/>
        <a:lstStyle/>
        <a:p>
          <a:endParaRPr lang="en-US"/>
        </a:p>
      </dgm:t>
    </dgm:pt>
    <dgm:pt modelId="{49AA0B21-25AD-7341-9E5D-D7290F0C371A}" type="pres">
      <dgm:prSet presAssocID="{B253B4FA-5718-4A06-9BF0-B7A8BC933EA1}" presName="vert0" presStyleCnt="0">
        <dgm:presLayoutVars>
          <dgm:dir/>
          <dgm:animOne val="branch"/>
          <dgm:animLvl val="lvl"/>
        </dgm:presLayoutVars>
      </dgm:prSet>
      <dgm:spPr/>
    </dgm:pt>
    <dgm:pt modelId="{6C21837F-B4ED-ED4D-BB2D-3738D94C0E88}" type="pres">
      <dgm:prSet presAssocID="{B6CA3363-F1ED-4010-A3A4-D1826E44843C}" presName="thickLine" presStyleLbl="alignNode1" presStyleIdx="0" presStyleCnt="5"/>
      <dgm:spPr/>
    </dgm:pt>
    <dgm:pt modelId="{19250E2D-5FF1-0240-9B55-0F1D890A2E5F}" type="pres">
      <dgm:prSet presAssocID="{B6CA3363-F1ED-4010-A3A4-D1826E44843C}" presName="horz1" presStyleCnt="0"/>
      <dgm:spPr/>
    </dgm:pt>
    <dgm:pt modelId="{ADA56F4E-1140-7243-B004-AEB4CD1F53EA}" type="pres">
      <dgm:prSet presAssocID="{B6CA3363-F1ED-4010-A3A4-D1826E44843C}" presName="tx1" presStyleLbl="revTx" presStyleIdx="0" presStyleCnt="5"/>
      <dgm:spPr/>
    </dgm:pt>
    <dgm:pt modelId="{7310CBAA-6EAF-414E-922A-BD16939E6D87}" type="pres">
      <dgm:prSet presAssocID="{B6CA3363-F1ED-4010-A3A4-D1826E44843C}" presName="vert1" presStyleCnt="0"/>
      <dgm:spPr/>
    </dgm:pt>
    <dgm:pt modelId="{17EA3EB7-5D64-7042-B403-0A92EF18A9F9}" type="pres">
      <dgm:prSet presAssocID="{0FF53613-7AAA-4129-9A50-C015ADA96DF5}" presName="thickLine" presStyleLbl="alignNode1" presStyleIdx="1" presStyleCnt="5"/>
      <dgm:spPr/>
    </dgm:pt>
    <dgm:pt modelId="{80CBEA59-F4E7-E547-A89A-56FA1AEF1D71}" type="pres">
      <dgm:prSet presAssocID="{0FF53613-7AAA-4129-9A50-C015ADA96DF5}" presName="horz1" presStyleCnt="0"/>
      <dgm:spPr/>
    </dgm:pt>
    <dgm:pt modelId="{325C31E3-8AAD-3048-80E1-D5BB8333E2B9}" type="pres">
      <dgm:prSet presAssocID="{0FF53613-7AAA-4129-9A50-C015ADA96DF5}" presName="tx1" presStyleLbl="revTx" presStyleIdx="1" presStyleCnt="5"/>
      <dgm:spPr/>
    </dgm:pt>
    <dgm:pt modelId="{B7A54583-447C-7F42-98E6-404B334C5299}" type="pres">
      <dgm:prSet presAssocID="{0FF53613-7AAA-4129-9A50-C015ADA96DF5}" presName="vert1" presStyleCnt="0"/>
      <dgm:spPr/>
    </dgm:pt>
    <dgm:pt modelId="{4E67946B-9A1F-D04D-8979-2260FC02703C}" type="pres">
      <dgm:prSet presAssocID="{605D6D51-0F8C-4F87-A055-AEEC67D0474D}" presName="thickLine" presStyleLbl="alignNode1" presStyleIdx="2" presStyleCnt="5"/>
      <dgm:spPr/>
    </dgm:pt>
    <dgm:pt modelId="{77D0D0AE-4826-F448-AD02-39D71606235A}" type="pres">
      <dgm:prSet presAssocID="{605D6D51-0F8C-4F87-A055-AEEC67D0474D}" presName="horz1" presStyleCnt="0"/>
      <dgm:spPr/>
    </dgm:pt>
    <dgm:pt modelId="{D8D98AB9-A283-0A43-94C5-C446B4E548C6}" type="pres">
      <dgm:prSet presAssocID="{605D6D51-0F8C-4F87-A055-AEEC67D0474D}" presName="tx1" presStyleLbl="revTx" presStyleIdx="2" presStyleCnt="5"/>
      <dgm:spPr/>
    </dgm:pt>
    <dgm:pt modelId="{75E5D28B-4610-7548-B693-D29E43461EAF}" type="pres">
      <dgm:prSet presAssocID="{605D6D51-0F8C-4F87-A055-AEEC67D0474D}" presName="vert1" presStyleCnt="0"/>
      <dgm:spPr/>
    </dgm:pt>
    <dgm:pt modelId="{DDA0095D-E86E-F94C-94CE-263E9FFFC46F}" type="pres">
      <dgm:prSet presAssocID="{02E14B35-7174-44F6-8AEF-4741E4283392}" presName="thickLine" presStyleLbl="alignNode1" presStyleIdx="3" presStyleCnt="5"/>
      <dgm:spPr/>
    </dgm:pt>
    <dgm:pt modelId="{007672AA-593E-3949-B31F-96D0ED4C2D16}" type="pres">
      <dgm:prSet presAssocID="{02E14B35-7174-44F6-8AEF-4741E4283392}" presName="horz1" presStyleCnt="0"/>
      <dgm:spPr/>
    </dgm:pt>
    <dgm:pt modelId="{78A74A85-C88A-C944-8C23-9289E9D63D2F}" type="pres">
      <dgm:prSet presAssocID="{02E14B35-7174-44F6-8AEF-4741E4283392}" presName="tx1" presStyleLbl="revTx" presStyleIdx="3" presStyleCnt="5"/>
      <dgm:spPr/>
    </dgm:pt>
    <dgm:pt modelId="{80DE2E65-D891-8541-BF6E-619DF835BF70}" type="pres">
      <dgm:prSet presAssocID="{02E14B35-7174-44F6-8AEF-4741E4283392}" presName="vert1" presStyleCnt="0"/>
      <dgm:spPr/>
    </dgm:pt>
    <dgm:pt modelId="{DA9AB0E8-1FD4-6044-947E-D9246EB35E7A}" type="pres">
      <dgm:prSet presAssocID="{05C338E3-FF56-401F-A5F3-5D7A8DE88CCB}" presName="thickLine" presStyleLbl="alignNode1" presStyleIdx="4" presStyleCnt="5"/>
      <dgm:spPr/>
    </dgm:pt>
    <dgm:pt modelId="{5A580EAD-3D57-E54E-B5EB-20F775339863}" type="pres">
      <dgm:prSet presAssocID="{05C338E3-FF56-401F-A5F3-5D7A8DE88CCB}" presName="horz1" presStyleCnt="0"/>
      <dgm:spPr/>
    </dgm:pt>
    <dgm:pt modelId="{F7322C56-F403-3A43-A691-940FDCA48188}" type="pres">
      <dgm:prSet presAssocID="{05C338E3-FF56-401F-A5F3-5D7A8DE88CCB}" presName="tx1" presStyleLbl="revTx" presStyleIdx="4" presStyleCnt="5"/>
      <dgm:spPr/>
    </dgm:pt>
    <dgm:pt modelId="{072EC449-D75C-F24E-B697-FFFA5E391FA8}" type="pres">
      <dgm:prSet presAssocID="{05C338E3-FF56-401F-A5F3-5D7A8DE88CCB}" presName="vert1" presStyleCnt="0"/>
      <dgm:spPr/>
    </dgm:pt>
  </dgm:ptLst>
  <dgm:cxnLst>
    <dgm:cxn modelId="{DA6DA205-008D-574A-9042-4267EC1C4564}" type="presOf" srcId="{605D6D51-0F8C-4F87-A055-AEEC67D0474D}" destId="{D8D98AB9-A283-0A43-94C5-C446B4E548C6}" srcOrd="0" destOrd="0" presId="urn:microsoft.com/office/officeart/2008/layout/LinedList"/>
    <dgm:cxn modelId="{23EC3111-52C5-9248-815C-DCDF7C8B09E2}" type="presOf" srcId="{05C338E3-FF56-401F-A5F3-5D7A8DE88CCB}" destId="{F7322C56-F403-3A43-A691-940FDCA48188}" srcOrd="0" destOrd="0" presId="urn:microsoft.com/office/officeart/2008/layout/LinedList"/>
    <dgm:cxn modelId="{BD5ACC1D-FA71-4447-81D4-F8BC9F15ABDD}" srcId="{B253B4FA-5718-4A06-9BF0-B7A8BC933EA1}" destId="{02E14B35-7174-44F6-8AEF-4741E4283392}" srcOrd="3" destOrd="0" parTransId="{8B9D4486-0CFB-49B0-88E1-458EE01951FA}" sibTransId="{606D5BEB-0E75-4FAE-9FD7-9E0E8EAFB3A2}"/>
    <dgm:cxn modelId="{BA3A3F34-E8E7-4C26-BA93-696629FFF7B1}" srcId="{B253B4FA-5718-4A06-9BF0-B7A8BC933EA1}" destId="{605D6D51-0F8C-4F87-A055-AEEC67D0474D}" srcOrd="2" destOrd="0" parTransId="{B24C18F3-3D5C-416B-989D-B39DCFB92AC1}" sibTransId="{5F2B03A2-CFC1-408E-B025-B4F869C8678D}"/>
    <dgm:cxn modelId="{8F076A3F-C9F7-4E95-8E69-E9D653997608}" srcId="{B253B4FA-5718-4A06-9BF0-B7A8BC933EA1}" destId="{B6CA3363-F1ED-4010-A3A4-D1826E44843C}" srcOrd="0" destOrd="0" parTransId="{E0FD788C-7F40-4A59-9065-D2ECEC8FC793}" sibTransId="{E44E226F-8157-474F-828D-D664805E4801}"/>
    <dgm:cxn modelId="{1266146B-2B68-D848-A62F-9E55FF79763A}" type="presOf" srcId="{02E14B35-7174-44F6-8AEF-4741E4283392}" destId="{78A74A85-C88A-C944-8C23-9289E9D63D2F}" srcOrd="0" destOrd="0" presId="urn:microsoft.com/office/officeart/2008/layout/LinedList"/>
    <dgm:cxn modelId="{5C777A6B-3EDF-4B62-A23B-2B4265446941}" srcId="{B253B4FA-5718-4A06-9BF0-B7A8BC933EA1}" destId="{05C338E3-FF56-401F-A5F3-5D7A8DE88CCB}" srcOrd="4" destOrd="0" parTransId="{3B0A8936-EE67-4E72-9178-9431CC9E29BA}" sibTransId="{F2EB5996-3CBA-48AA-BACB-2DEBA76E9EEF}"/>
    <dgm:cxn modelId="{B2E0A37D-CD59-7D41-94DD-FEE6D02E7328}" type="presOf" srcId="{0FF53613-7AAA-4129-9A50-C015ADA96DF5}" destId="{325C31E3-8AAD-3048-80E1-D5BB8333E2B9}" srcOrd="0" destOrd="0" presId="urn:microsoft.com/office/officeart/2008/layout/LinedList"/>
    <dgm:cxn modelId="{91FF199B-B105-B44D-8397-D5B4F9D7420D}" type="presOf" srcId="{B6CA3363-F1ED-4010-A3A4-D1826E44843C}" destId="{ADA56F4E-1140-7243-B004-AEB4CD1F53EA}" srcOrd="0" destOrd="0" presId="urn:microsoft.com/office/officeart/2008/layout/LinedList"/>
    <dgm:cxn modelId="{8B21E7A6-ABA4-5148-99E2-D2D1BE611D25}" type="presOf" srcId="{B253B4FA-5718-4A06-9BF0-B7A8BC933EA1}" destId="{49AA0B21-25AD-7341-9E5D-D7290F0C371A}" srcOrd="0" destOrd="0" presId="urn:microsoft.com/office/officeart/2008/layout/LinedList"/>
    <dgm:cxn modelId="{3318DFE0-4A89-41E9-AFFE-D484614C6104}" srcId="{B253B4FA-5718-4A06-9BF0-B7A8BC933EA1}" destId="{0FF53613-7AAA-4129-9A50-C015ADA96DF5}" srcOrd="1" destOrd="0" parTransId="{31141D2F-4F83-4082-BE44-815109FF455B}" sibTransId="{6A351B42-807A-4E23-BBB9-295422CD325D}"/>
    <dgm:cxn modelId="{E732D4BA-A5A0-C349-8824-8AE529C615CA}" type="presParOf" srcId="{49AA0B21-25AD-7341-9E5D-D7290F0C371A}" destId="{6C21837F-B4ED-ED4D-BB2D-3738D94C0E88}" srcOrd="0" destOrd="0" presId="urn:microsoft.com/office/officeart/2008/layout/LinedList"/>
    <dgm:cxn modelId="{57D4D9D4-0F3D-254D-92EB-2CB77133F3DF}" type="presParOf" srcId="{49AA0B21-25AD-7341-9E5D-D7290F0C371A}" destId="{19250E2D-5FF1-0240-9B55-0F1D890A2E5F}" srcOrd="1" destOrd="0" presId="urn:microsoft.com/office/officeart/2008/layout/LinedList"/>
    <dgm:cxn modelId="{0326280B-9A0D-0245-BE18-0FFBABB4EB81}" type="presParOf" srcId="{19250E2D-5FF1-0240-9B55-0F1D890A2E5F}" destId="{ADA56F4E-1140-7243-B004-AEB4CD1F53EA}" srcOrd="0" destOrd="0" presId="urn:microsoft.com/office/officeart/2008/layout/LinedList"/>
    <dgm:cxn modelId="{5B4C405A-12FC-A647-91FF-EA57A2080311}" type="presParOf" srcId="{19250E2D-5FF1-0240-9B55-0F1D890A2E5F}" destId="{7310CBAA-6EAF-414E-922A-BD16939E6D87}" srcOrd="1" destOrd="0" presId="urn:microsoft.com/office/officeart/2008/layout/LinedList"/>
    <dgm:cxn modelId="{21DDE62F-7DC3-9D49-9406-685788650A08}" type="presParOf" srcId="{49AA0B21-25AD-7341-9E5D-D7290F0C371A}" destId="{17EA3EB7-5D64-7042-B403-0A92EF18A9F9}" srcOrd="2" destOrd="0" presId="urn:microsoft.com/office/officeart/2008/layout/LinedList"/>
    <dgm:cxn modelId="{6CD03DB5-FE4B-7348-82AA-C126EE8648C8}" type="presParOf" srcId="{49AA0B21-25AD-7341-9E5D-D7290F0C371A}" destId="{80CBEA59-F4E7-E547-A89A-56FA1AEF1D71}" srcOrd="3" destOrd="0" presId="urn:microsoft.com/office/officeart/2008/layout/LinedList"/>
    <dgm:cxn modelId="{559CFC78-9546-634C-9ADB-035520711194}" type="presParOf" srcId="{80CBEA59-F4E7-E547-A89A-56FA1AEF1D71}" destId="{325C31E3-8AAD-3048-80E1-D5BB8333E2B9}" srcOrd="0" destOrd="0" presId="urn:microsoft.com/office/officeart/2008/layout/LinedList"/>
    <dgm:cxn modelId="{08175779-64AB-0946-AD1C-1C759B00E8E2}" type="presParOf" srcId="{80CBEA59-F4E7-E547-A89A-56FA1AEF1D71}" destId="{B7A54583-447C-7F42-98E6-404B334C5299}" srcOrd="1" destOrd="0" presId="urn:microsoft.com/office/officeart/2008/layout/LinedList"/>
    <dgm:cxn modelId="{C1DE73CF-0A20-7849-9395-E355E7574A4D}" type="presParOf" srcId="{49AA0B21-25AD-7341-9E5D-D7290F0C371A}" destId="{4E67946B-9A1F-D04D-8979-2260FC02703C}" srcOrd="4" destOrd="0" presId="urn:microsoft.com/office/officeart/2008/layout/LinedList"/>
    <dgm:cxn modelId="{51EF0F07-6DE4-304E-9578-BAAD4395768A}" type="presParOf" srcId="{49AA0B21-25AD-7341-9E5D-D7290F0C371A}" destId="{77D0D0AE-4826-F448-AD02-39D71606235A}" srcOrd="5" destOrd="0" presId="urn:microsoft.com/office/officeart/2008/layout/LinedList"/>
    <dgm:cxn modelId="{00DB5626-79ED-4747-B43D-616453E9B27F}" type="presParOf" srcId="{77D0D0AE-4826-F448-AD02-39D71606235A}" destId="{D8D98AB9-A283-0A43-94C5-C446B4E548C6}" srcOrd="0" destOrd="0" presId="urn:microsoft.com/office/officeart/2008/layout/LinedList"/>
    <dgm:cxn modelId="{159BB4F1-9F52-A641-8A81-F4FA3055554F}" type="presParOf" srcId="{77D0D0AE-4826-F448-AD02-39D71606235A}" destId="{75E5D28B-4610-7548-B693-D29E43461EAF}" srcOrd="1" destOrd="0" presId="urn:microsoft.com/office/officeart/2008/layout/LinedList"/>
    <dgm:cxn modelId="{DB36BB2A-FFFB-7848-8D7A-612E9E848BDE}" type="presParOf" srcId="{49AA0B21-25AD-7341-9E5D-D7290F0C371A}" destId="{DDA0095D-E86E-F94C-94CE-263E9FFFC46F}" srcOrd="6" destOrd="0" presId="urn:microsoft.com/office/officeart/2008/layout/LinedList"/>
    <dgm:cxn modelId="{EF409538-A5CB-224A-86CD-0A75A3B3B196}" type="presParOf" srcId="{49AA0B21-25AD-7341-9E5D-D7290F0C371A}" destId="{007672AA-593E-3949-B31F-96D0ED4C2D16}" srcOrd="7" destOrd="0" presId="urn:microsoft.com/office/officeart/2008/layout/LinedList"/>
    <dgm:cxn modelId="{AC50EFE2-C0CB-4343-A032-E89F24389BEB}" type="presParOf" srcId="{007672AA-593E-3949-B31F-96D0ED4C2D16}" destId="{78A74A85-C88A-C944-8C23-9289E9D63D2F}" srcOrd="0" destOrd="0" presId="urn:microsoft.com/office/officeart/2008/layout/LinedList"/>
    <dgm:cxn modelId="{C592DA21-6820-C34B-B76D-1323428E83D8}" type="presParOf" srcId="{007672AA-593E-3949-B31F-96D0ED4C2D16}" destId="{80DE2E65-D891-8541-BF6E-619DF835BF70}" srcOrd="1" destOrd="0" presId="urn:microsoft.com/office/officeart/2008/layout/LinedList"/>
    <dgm:cxn modelId="{842DE904-295A-A144-8D50-846E179C731F}" type="presParOf" srcId="{49AA0B21-25AD-7341-9E5D-D7290F0C371A}" destId="{DA9AB0E8-1FD4-6044-947E-D9246EB35E7A}" srcOrd="8" destOrd="0" presId="urn:microsoft.com/office/officeart/2008/layout/LinedList"/>
    <dgm:cxn modelId="{9E17515F-4625-F247-971B-B46669810BB8}" type="presParOf" srcId="{49AA0B21-25AD-7341-9E5D-D7290F0C371A}" destId="{5A580EAD-3D57-E54E-B5EB-20F775339863}" srcOrd="9" destOrd="0" presId="urn:microsoft.com/office/officeart/2008/layout/LinedList"/>
    <dgm:cxn modelId="{799F5AC3-A2FE-974C-B338-CE638AC865C4}" type="presParOf" srcId="{5A580EAD-3D57-E54E-B5EB-20F775339863}" destId="{F7322C56-F403-3A43-A691-940FDCA48188}" srcOrd="0" destOrd="0" presId="urn:microsoft.com/office/officeart/2008/layout/LinedList"/>
    <dgm:cxn modelId="{D063D393-42FF-FE4C-8BA7-0B861E09DC06}" type="presParOf" srcId="{5A580EAD-3D57-E54E-B5EB-20F775339863}" destId="{072EC449-D75C-F24E-B697-FFFA5E391FA8}"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5745E-0FA9-0149-81C2-57063FB0AD5B}">
      <dsp:nvSpPr>
        <dsp:cNvPr id="0" name=""/>
        <dsp:cNvSpPr/>
      </dsp:nvSpPr>
      <dsp:spPr>
        <a:xfrm>
          <a:off x="3080" y="464830"/>
          <a:ext cx="2444055" cy="3421677"/>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1066800">
            <a:lnSpc>
              <a:spcPct val="90000"/>
            </a:lnSpc>
            <a:spcBef>
              <a:spcPct val="0"/>
            </a:spcBef>
            <a:spcAft>
              <a:spcPct val="35000"/>
            </a:spcAft>
            <a:buNone/>
          </a:pPr>
          <a:r>
            <a:rPr lang="en-US" sz="2400" kern="1200"/>
            <a:t>Maximize drug efficacy</a:t>
          </a:r>
        </a:p>
      </dsp:txBody>
      <dsp:txXfrm>
        <a:off x="3080" y="1765067"/>
        <a:ext cx="2444055" cy="2053006"/>
      </dsp:txXfrm>
    </dsp:sp>
    <dsp:sp modelId="{3050156F-57C2-FE48-BD2A-F740162008AA}">
      <dsp:nvSpPr>
        <dsp:cNvPr id="0" name=""/>
        <dsp:cNvSpPr/>
      </dsp:nvSpPr>
      <dsp:spPr>
        <a:xfrm>
          <a:off x="711856" y="806997"/>
          <a:ext cx="1026503" cy="102650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62184" y="957325"/>
        <a:ext cx="725847" cy="725847"/>
      </dsp:txXfrm>
    </dsp:sp>
    <dsp:sp modelId="{B403568C-C003-5441-9C6D-417335CC38D9}">
      <dsp:nvSpPr>
        <dsp:cNvPr id="0" name=""/>
        <dsp:cNvSpPr/>
      </dsp:nvSpPr>
      <dsp:spPr>
        <a:xfrm>
          <a:off x="3080" y="3886435"/>
          <a:ext cx="2444055"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FFE449-563C-204B-B7E0-912B1A8323E5}">
      <dsp:nvSpPr>
        <dsp:cNvPr id="0" name=""/>
        <dsp:cNvSpPr/>
      </dsp:nvSpPr>
      <dsp:spPr>
        <a:xfrm>
          <a:off x="2691541" y="464830"/>
          <a:ext cx="2444055" cy="3421677"/>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1066800">
            <a:lnSpc>
              <a:spcPct val="90000"/>
            </a:lnSpc>
            <a:spcBef>
              <a:spcPct val="0"/>
            </a:spcBef>
            <a:spcAft>
              <a:spcPct val="35000"/>
            </a:spcAft>
            <a:buNone/>
          </a:pPr>
          <a:r>
            <a:rPr lang="en-US" sz="2400" kern="1200"/>
            <a:t>Minimize drug toxicity</a:t>
          </a:r>
        </a:p>
      </dsp:txBody>
      <dsp:txXfrm>
        <a:off x="2691541" y="1765067"/>
        <a:ext cx="2444055" cy="2053006"/>
      </dsp:txXfrm>
    </dsp:sp>
    <dsp:sp modelId="{604CF3E7-9FD2-1843-83BB-FDB028751237}">
      <dsp:nvSpPr>
        <dsp:cNvPr id="0" name=""/>
        <dsp:cNvSpPr/>
      </dsp:nvSpPr>
      <dsp:spPr>
        <a:xfrm>
          <a:off x="3400317" y="806997"/>
          <a:ext cx="1026503" cy="102650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550645" y="957325"/>
        <a:ext cx="725847" cy="725847"/>
      </dsp:txXfrm>
    </dsp:sp>
    <dsp:sp modelId="{E6D2E81A-F5D8-C64E-81E4-5A5E264BECB6}">
      <dsp:nvSpPr>
        <dsp:cNvPr id="0" name=""/>
        <dsp:cNvSpPr/>
      </dsp:nvSpPr>
      <dsp:spPr>
        <a:xfrm>
          <a:off x="2691541" y="3886435"/>
          <a:ext cx="2444055"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3D0998-7A2E-AF41-86AE-16122CB042EC}">
      <dsp:nvSpPr>
        <dsp:cNvPr id="0" name=""/>
        <dsp:cNvSpPr/>
      </dsp:nvSpPr>
      <dsp:spPr>
        <a:xfrm>
          <a:off x="5380002" y="464830"/>
          <a:ext cx="2444055" cy="3421677"/>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1066800">
            <a:lnSpc>
              <a:spcPct val="90000"/>
            </a:lnSpc>
            <a:spcBef>
              <a:spcPct val="0"/>
            </a:spcBef>
            <a:spcAft>
              <a:spcPct val="35000"/>
            </a:spcAft>
            <a:buNone/>
          </a:pPr>
          <a:r>
            <a:rPr lang="en-US" sz="2400" kern="1200"/>
            <a:t>Predict patients who will respond to intervention</a:t>
          </a:r>
        </a:p>
      </dsp:txBody>
      <dsp:txXfrm>
        <a:off x="5380002" y="1765067"/>
        <a:ext cx="2444055" cy="2053006"/>
      </dsp:txXfrm>
    </dsp:sp>
    <dsp:sp modelId="{65F73F83-800D-2E4C-93DF-55A345DCA26B}">
      <dsp:nvSpPr>
        <dsp:cNvPr id="0" name=""/>
        <dsp:cNvSpPr/>
      </dsp:nvSpPr>
      <dsp:spPr>
        <a:xfrm>
          <a:off x="6088778" y="806997"/>
          <a:ext cx="1026503" cy="102650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239106" y="957325"/>
        <a:ext cx="725847" cy="725847"/>
      </dsp:txXfrm>
    </dsp:sp>
    <dsp:sp modelId="{AC0E5A17-643F-9044-969A-039D860CBFD6}">
      <dsp:nvSpPr>
        <dsp:cNvPr id="0" name=""/>
        <dsp:cNvSpPr/>
      </dsp:nvSpPr>
      <dsp:spPr>
        <a:xfrm>
          <a:off x="5380002" y="3886435"/>
          <a:ext cx="2444055"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52860B-DB04-984E-A0CD-66C576B97572}">
      <dsp:nvSpPr>
        <dsp:cNvPr id="0" name=""/>
        <dsp:cNvSpPr/>
      </dsp:nvSpPr>
      <dsp:spPr>
        <a:xfrm>
          <a:off x="8068463" y="464830"/>
          <a:ext cx="2444055" cy="3421677"/>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1066800">
            <a:lnSpc>
              <a:spcPct val="90000"/>
            </a:lnSpc>
            <a:spcBef>
              <a:spcPct val="0"/>
            </a:spcBef>
            <a:spcAft>
              <a:spcPct val="35000"/>
            </a:spcAft>
            <a:buNone/>
          </a:pPr>
          <a:r>
            <a:rPr lang="en-US" sz="2400" kern="1200"/>
            <a:t>Aid in new drug development </a:t>
          </a:r>
        </a:p>
      </dsp:txBody>
      <dsp:txXfrm>
        <a:off x="8068463" y="1765067"/>
        <a:ext cx="2444055" cy="2053006"/>
      </dsp:txXfrm>
    </dsp:sp>
    <dsp:sp modelId="{ECE159D0-BDC7-D542-B737-F305CDFE99B0}">
      <dsp:nvSpPr>
        <dsp:cNvPr id="0" name=""/>
        <dsp:cNvSpPr/>
      </dsp:nvSpPr>
      <dsp:spPr>
        <a:xfrm>
          <a:off x="8777239" y="806997"/>
          <a:ext cx="1026503" cy="102650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927567" y="957325"/>
        <a:ext cx="725847" cy="725847"/>
      </dsp:txXfrm>
    </dsp:sp>
    <dsp:sp modelId="{CE8A995D-271F-8542-B79C-C13D435CBCB9}">
      <dsp:nvSpPr>
        <dsp:cNvPr id="0" name=""/>
        <dsp:cNvSpPr/>
      </dsp:nvSpPr>
      <dsp:spPr>
        <a:xfrm>
          <a:off x="8068463" y="3886435"/>
          <a:ext cx="2444055"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8602C7-2B8A-D74C-9A6D-1AAF42E0CB29}">
      <dsp:nvSpPr>
        <dsp:cNvPr id="0" name=""/>
        <dsp:cNvSpPr/>
      </dsp:nvSpPr>
      <dsp:spPr>
        <a:xfrm>
          <a:off x="0" y="2492"/>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C0666F-CDD4-FE47-AE86-D372B748836A}">
      <dsp:nvSpPr>
        <dsp:cNvPr id="0" name=""/>
        <dsp:cNvSpPr/>
      </dsp:nvSpPr>
      <dsp:spPr>
        <a:xfrm>
          <a:off x="0" y="2492"/>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Reduction in trial-and-error prescription</a:t>
          </a:r>
        </a:p>
      </dsp:txBody>
      <dsp:txXfrm>
        <a:off x="0" y="2492"/>
        <a:ext cx="6492875" cy="1700138"/>
      </dsp:txXfrm>
    </dsp:sp>
    <dsp:sp modelId="{628BCE95-5B9F-5B4A-8AF2-32DD7569FC3D}">
      <dsp:nvSpPr>
        <dsp:cNvPr id="0" name=""/>
        <dsp:cNvSpPr/>
      </dsp:nvSpPr>
      <dsp:spPr>
        <a:xfrm>
          <a:off x="0" y="1702630"/>
          <a:ext cx="6492875"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F90126-480F-A541-AFC2-3D553BD9E33E}">
      <dsp:nvSpPr>
        <dsp:cNvPr id="0" name=""/>
        <dsp:cNvSpPr/>
      </dsp:nvSpPr>
      <dsp:spPr>
        <a:xfrm>
          <a:off x="0" y="1702630"/>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Improved drug safety </a:t>
          </a:r>
        </a:p>
      </dsp:txBody>
      <dsp:txXfrm>
        <a:off x="0" y="1702630"/>
        <a:ext cx="6492875" cy="1700138"/>
      </dsp:txXfrm>
    </dsp:sp>
    <dsp:sp modelId="{C80A8510-A766-1C42-AF6F-8CFBF3A9256C}">
      <dsp:nvSpPr>
        <dsp:cNvPr id="0" name=""/>
        <dsp:cNvSpPr/>
      </dsp:nvSpPr>
      <dsp:spPr>
        <a:xfrm>
          <a:off x="0" y="3402769"/>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3A897C-1177-5B47-AF2D-9A5586D5A52B}">
      <dsp:nvSpPr>
        <dsp:cNvPr id="0" name=""/>
        <dsp:cNvSpPr/>
      </dsp:nvSpPr>
      <dsp:spPr>
        <a:xfrm>
          <a:off x="0" y="3402769"/>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Reduction in time and cost of clinical trial </a:t>
          </a:r>
        </a:p>
      </dsp:txBody>
      <dsp:txXfrm>
        <a:off x="0" y="3402769"/>
        <a:ext cx="6492875" cy="17001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760DD7-D125-E244-AFBB-2E000E6737E4}">
      <dsp:nvSpPr>
        <dsp:cNvPr id="0" name=""/>
        <dsp:cNvSpPr/>
      </dsp:nvSpPr>
      <dsp:spPr>
        <a:xfrm>
          <a:off x="0" y="46854"/>
          <a:ext cx="5286895" cy="953403"/>
        </a:xfrm>
        <a:prstGeom prst="roundRect">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Discovery of more potential biomarkers</a:t>
          </a:r>
        </a:p>
      </dsp:txBody>
      <dsp:txXfrm>
        <a:off x="46541" y="93395"/>
        <a:ext cx="5193813" cy="860321"/>
      </dsp:txXfrm>
    </dsp:sp>
    <dsp:sp modelId="{89835584-703F-9B49-B780-02DBB45986BE}">
      <dsp:nvSpPr>
        <dsp:cNvPr id="0" name=""/>
        <dsp:cNvSpPr/>
      </dsp:nvSpPr>
      <dsp:spPr>
        <a:xfrm>
          <a:off x="0" y="1069378"/>
          <a:ext cx="5286895" cy="953403"/>
        </a:xfrm>
        <a:prstGeom prst="roundRect">
          <a:avLst/>
        </a:prstGeom>
        <a:solidFill>
          <a:schemeClr val="accent1">
            <a:shade val="50000"/>
            <a:hueOff val="134164"/>
            <a:satOff val="-3267"/>
            <a:lumOff val="142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Framing regulations for genetic privacy and confidentiality </a:t>
          </a:r>
        </a:p>
      </dsp:txBody>
      <dsp:txXfrm>
        <a:off x="46541" y="1115919"/>
        <a:ext cx="5193813" cy="860321"/>
      </dsp:txXfrm>
    </dsp:sp>
    <dsp:sp modelId="{2D6E3BA0-CFFE-C641-9E5D-915907AA635C}">
      <dsp:nvSpPr>
        <dsp:cNvPr id="0" name=""/>
        <dsp:cNvSpPr/>
      </dsp:nvSpPr>
      <dsp:spPr>
        <a:xfrm>
          <a:off x="0" y="2091901"/>
          <a:ext cx="5286895" cy="953403"/>
        </a:xfrm>
        <a:prstGeom prst="roundRect">
          <a:avLst/>
        </a:prstGeom>
        <a:solidFill>
          <a:schemeClr val="accent1">
            <a:shade val="50000"/>
            <a:hueOff val="268329"/>
            <a:satOff val="-6535"/>
            <a:lumOff val="285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Equity of access to personalized medicine</a:t>
          </a:r>
        </a:p>
      </dsp:txBody>
      <dsp:txXfrm>
        <a:off x="46541" y="2138442"/>
        <a:ext cx="5193813" cy="860321"/>
      </dsp:txXfrm>
    </dsp:sp>
    <dsp:sp modelId="{A0C326EC-C6BA-F042-B6FE-1986359BFBF4}">
      <dsp:nvSpPr>
        <dsp:cNvPr id="0" name=""/>
        <dsp:cNvSpPr/>
      </dsp:nvSpPr>
      <dsp:spPr>
        <a:xfrm>
          <a:off x="0" y="3114425"/>
          <a:ext cx="5286895" cy="953403"/>
        </a:xfrm>
        <a:prstGeom prst="roundRect">
          <a:avLst/>
        </a:prstGeom>
        <a:solidFill>
          <a:schemeClr val="accent1">
            <a:shade val="50000"/>
            <a:hueOff val="402493"/>
            <a:satOff val="-9802"/>
            <a:lumOff val="428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Standardization of genetic testing and documentation </a:t>
          </a:r>
        </a:p>
      </dsp:txBody>
      <dsp:txXfrm>
        <a:off x="46541" y="3160966"/>
        <a:ext cx="5193813" cy="860321"/>
      </dsp:txXfrm>
    </dsp:sp>
    <dsp:sp modelId="{B982D847-3430-164F-943F-B5E330B21FAD}">
      <dsp:nvSpPr>
        <dsp:cNvPr id="0" name=""/>
        <dsp:cNvSpPr/>
      </dsp:nvSpPr>
      <dsp:spPr>
        <a:xfrm>
          <a:off x="0" y="4136949"/>
          <a:ext cx="5286895" cy="953403"/>
        </a:xfrm>
        <a:prstGeom prst="roundRect">
          <a:avLst/>
        </a:prstGeom>
        <a:solidFill>
          <a:schemeClr val="accent1">
            <a:shade val="50000"/>
            <a:hueOff val="268329"/>
            <a:satOff val="-6535"/>
            <a:lumOff val="285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Regulation for private genetic testing firms </a:t>
          </a:r>
        </a:p>
      </dsp:txBody>
      <dsp:txXfrm>
        <a:off x="46541" y="4183490"/>
        <a:ext cx="5193813" cy="860321"/>
      </dsp:txXfrm>
    </dsp:sp>
    <dsp:sp modelId="{4A565365-12AA-4746-B53F-529289EC75AF}">
      <dsp:nvSpPr>
        <dsp:cNvPr id="0" name=""/>
        <dsp:cNvSpPr/>
      </dsp:nvSpPr>
      <dsp:spPr>
        <a:xfrm>
          <a:off x="0" y="5159472"/>
          <a:ext cx="5286895" cy="953403"/>
        </a:xfrm>
        <a:prstGeom prst="roundRect">
          <a:avLst/>
        </a:prstGeom>
        <a:solidFill>
          <a:schemeClr val="accent1">
            <a:shade val="50000"/>
            <a:hueOff val="134164"/>
            <a:satOff val="-3267"/>
            <a:lumOff val="142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Better awareness about personalized medicine </a:t>
          </a:r>
        </a:p>
      </dsp:txBody>
      <dsp:txXfrm>
        <a:off x="46541" y="5206013"/>
        <a:ext cx="5193813" cy="8603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5C7511-A84D-40DE-8B57-F5DC3B3D63E2}">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11FB84-3BDF-45AE-B917-9E63E22C5F28}">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solidFill>
                <a:schemeClr val="tx1"/>
              </a:solidFill>
            </a:rPr>
            <a:t>Pharmacokinetic genes: tell us what the </a:t>
          </a:r>
          <a:r>
            <a:rPr lang="en-US" sz="2200" i="1" kern="1200">
              <a:solidFill>
                <a:srgbClr val="1D93AD"/>
              </a:solidFill>
            </a:rPr>
            <a:t>body</a:t>
          </a:r>
          <a:r>
            <a:rPr lang="en-US" sz="2200" kern="1200">
              <a:solidFill>
                <a:schemeClr val="tx1"/>
              </a:solidFill>
            </a:rPr>
            <a:t> does to the </a:t>
          </a:r>
          <a:r>
            <a:rPr lang="en-US" sz="2200" i="1" kern="1200">
              <a:solidFill>
                <a:srgbClr val="1D93AD"/>
              </a:solidFill>
            </a:rPr>
            <a:t>medication </a:t>
          </a:r>
        </a:p>
      </dsp:txBody>
      <dsp:txXfrm>
        <a:off x="559800" y="3022743"/>
        <a:ext cx="4320000" cy="720000"/>
      </dsp:txXfrm>
    </dsp:sp>
    <dsp:sp modelId="{A76FC95F-4E4E-4EF1-B346-93BB431B7AB0}">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67740E-C9E9-4004-B515-620141CFA9E7}">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solidFill>
                <a:schemeClr val="tx1"/>
              </a:solidFill>
            </a:rPr>
            <a:t>Pharmacodynamic genes: tell us what the </a:t>
          </a:r>
          <a:r>
            <a:rPr lang="en-US" sz="2200" i="1" kern="1200">
              <a:solidFill>
                <a:srgbClr val="1D93AD"/>
              </a:solidFill>
            </a:rPr>
            <a:t>medication</a:t>
          </a:r>
          <a:r>
            <a:rPr lang="en-US" sz="2200" kern="1200">
              <a:solidFill>
                <a:schemeClr val="tx1"/>
              </a:solidFill>
            </a:rPr>
            <a:t> does to the </a:t>
          </a:r>
          <a:r>
            <a:rPr lang="en-US" sz="2200" i="1" kern="1200">
              <a:solidFill>
                <a:srgbClr val="1D93AD"/>
              </a:solidFill>
            </a:rPr>
            <a:t>body </a:t>
          </a:r>
        </a:p>
      </dsp:txBody>
      <dsp:txXfrm>
        <a:off x="5635800" y="3022743"/>
        <a:ext cx="432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21837F-B4ED-ED4D-BB2D-3738D94C0E88}">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A56F4E-1140-7243-B004-AEB4CD1F53EA}">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Pharmacogenomics is an evolving area of healthcare innovation</a:t>
          </a:r>
        </a:p>
      </dsp:txBody>
      <dsp:txXfrm>
        <a:off x="0" y="531"/>
        <a:ext cx="10515600" cy="870055"/>
      </dsp:txXfrm>
    </dsp:sp>
    <dsp:sp modelId="{17EA3EB7-5D64-7042-B403-0A92EF18A9F9}">
      <dsp:nvSpPr>
        <dsp:cNvPr id="0" name=""/>
        <dsp:cNvSpPr/>
      </dsp:nvSpPr>
      <dsp:spPr>
        <a:xfrm>
          <a:off x="0" y="870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5C31E3-8AAD-3048-80E1-D5BB8333E2B9}">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Focuses on how DNA affects an individual’s response to a drug</a:t>
          </a:r>
        </a:p>
      </dsp:txBody>
      <dsp:txXfrm>
        <a:off x="0" y="870586"/>
        <a:ext cx="10515600" cy="870055"/>
      </dsp:txXfrm>
    </dsp:sp>
    <dsp:sp modelId="{4E67946B-9A1F-D04D-8979-2260FC02703C}">
      <dsp:nvSpPr>
        <dsp:cNvPr id="0" name=""/>
        <dsp:cNvSpPr/>
      </dsp:nvSpPr>
      <dsp:spPr>
        <a:xfrm>
          <a:off x="0" y="17406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D98AB9-A283-0A43-94C5-C446B4E548C6}">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Goals of pharmacogenomics </a:t>
          </a:r>
        </a:p>
      </dsp:txBody>
      <dsp:txXfrm>
        <a:off x="0" y="1740641"/>
        <a:ext cx="10515600" cy="870055"/>
      </dsp:txXfrm>
    </dsp:sp>
    <dsp:sp modelId="{DDA0095D-E86E-F94C-94CE-263E9FFFC46F}">
      <dsp:nvSpPr>
        <dsp:cNvPr id="0" name=""/>
        <dsp:cNvSpPr/>
      </dsp:nvSpPr>
      <dsp:spPr>
        <a:xfrm>
          <a:off x="0" y="26106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A74A85-C88A-C944-8C23-9289E9D63D2F}">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GeneSight is an example of a pharmacogenetic test utilized in clinical practice today</a:t>
          </a:r>
        </a:p>
      </dsp:txBody>
      <dsp:txXfrm>
        <a:off x="0" y="2610696"/>
        <a:ext cx="10515600" cy="870055"/>
      </dsp:txXfrm>
    </dsp:sp>
    <dsp:sp modelId="{DA9AB0E8-1FD4-6044-947E-D9246EB35E7A}">
      <dsp:nvSpPr>
        <dsp:cNvPr id="0" name=""/>
        <dsp:cNvSpPr/>
      </dsp:nvSpPr>
      <dsp:spPr>
        <a:xfrm>
          <a:off x="0" y="3480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322C56-F403-3A43-A691-940FDCA48188}">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Pharmacogenomic testing is an important aspect of personalized medicine  </a:t>
          </a:r>
        </a:p>
      </dsp:txBody>
      <dsp:txXfrm>
        <a:off x="0" y="3480751"/>
        <a:ext cx="10515600" cy="870055"/>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EAE646-741B-F347-852F-2D4A2ED96AC4}" type="datetimeFigureOut">
              <a:rPr lang="en-US" smtClean="0"/>
              <a:t>1/19/23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AA664A-9C2C-9A4A-9DB0-BA14743132AD}" type="slidenum">
              <a:rPr lang="en-US" smtClean="0"/>
              <a:t>‹#›</a:t>
            </a:fld>
            <a:endParaRPr lang="en-US"/>
          </a:p>
        </p:txBody>
      </p:sp>
    </p:spTree>
    <p:extLst>
      <p:ext uri="{BB962C8B-B14F-4D97-AF65-F5344CB8AC3E}">
        <p14:creationId xmlns:p14="http://schemas.microsoft.com/office/powerpoint/2010/main" val="4098383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harmaceutical-journal.com/article/ld/pharmacogenomics-an-overview#fn_2"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Pharmacogenomics is an important example of the field of precision medicine, which aims to tailor medical treatment to each person or to a group of people. Pharmacogenomics looks at how DNA affects the way an individual’s body respond to drugs. (CDC, 2022)</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Many drugs that are currently available are “one size fits all” but they don’t work the same way for everyone. Adverse drug reactions are a significant cause of hospitalizations and death. Researchers are learning how variants in genes affect the body’s response to medications. These genetic difference will be used to predict whether a medication will be effective for a particular person and which dose will help prevent adverse drug reactions (NIH, 2022).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field of pharmacogenomics is growing, and new approaches are under study in clinical trials. In the future, pharmacogenomics will be used to develop tailored drugs to treat a wide range of health problems, including cardiovascular disease, Alzheimer disease, cancer, and asthma (NIH, 2022)</a:t>
            </a:r>
          </a:p>
        </p:txBody>
      </p:sp>
      <p:sp>
        <p:nvSpPr>
          <p:cNvPr id="4" name="Slide Number Placeholder 3"/>
          <p:cNvSpPr>
            <a:spLocks noGrp="1"/>
          </p:cNvSpPr>
          <p:nvPr>
            <p:ph type="sldNum" sz="quarter" idx="5"/>
          </p:nvPr>
        </p:nvSpPr>
        <p:spPr/>
        <p:txBody>
          <a:bodyPr/>
          <a:lstStyle/>
          <a:p>
            <a:fld id="{F7AA664A-9C2C-9A4A-9DB0-BA14743132AD}" type="slidenum">
              <a:rPr lang="en-US" smtClean="0"/>
              <a:t>2</a:t>
            </a:fld>
            <a:endParaRPr lang="en-US"/>
          </a:p>
        </p:txBody>
      </p:sp>
    </p:spTree>
    <p:extLst>
      <p:ext uri="{BB962C8B-B14F-4D97-AF65-F5344CB8AC3E}">
        <p14:creationId xmlns:p14="http://schemas.microsoft.com/office/powerpoint/2010/main" val="1882667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AA664A-9C2C-9A4A-9DB0-BA14743132AD}" type="slidenum">
              <a:rPr lang="en-US" smtClean="0"/>
              <a:t>16</a:t>
            </a:fld>
            <a:endParaRPr lang="en-US"/>
          </a:p>
        </p:txBody>
      </p:sp>
    </p:spTree>
    <p:extLst>
      <p:ext uri="{BB962C8B-B14F-4D97-AF65-F5344CB8AC3E}">
        <p14:creationId xmlns:p14="http://schemas.microsoft.com/office/powerpoint/2010/main" val="2739576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Pharmacogenomics is an evolving area of healthcare innovation focused on how DNA affects an individual’s response to a drug. </a:t>
            </a:r>
          </a:p>
          <a:p>
            <a:r>
              <a:rPr lang="en-US"/>
              <a:t>The goals of pharmacogenomics are to maximize drug efficacy, minimize drug toxicity, predict patients who will respond to intervention, and aid in new drug development. </a:t>
            </a:r>
          </a:p>
          <a:p>
            <a:r>
              <a:rPr lang="en-US" err="1"/>
              <a:t>GeneSight</a:t>
            </a:r>
            <a:r>
              <a:rPr lang="en-US"/>
              <a:t> is one example of a pharmacogenomic test utilized in clinical practice today. This test analyzes clinically important genetic variations which may impact how patients metabolize and respond to certain medications used to treat depression, anxiety, ADHD, and other psychiatric conditions. </a:t>
            </a:r>
          </a:p>
          <a:p>
            <a:r>
              <a:rPr lang="en-US"/>
              <a:t>In previous decades, all patients were given the same treatment for a particular disease. However, with the advent of personalized medicine, this way of thinking is no longer sufficient. Pharmacogenomics allows clinicians to determine the most appropriate treatment for a patient based on their own individual genetic makeup. While the benefits of pharmacogenomic testing are clear, the application into clinical practice has been slow. As NPs, we can help bridge this gap and integrate this knowledge into practice. </a:t>
            </a:r>
          </a:p>
        </p:txBody>
      </p:sp>
      <p:sp>
        <p:nvSpPr>
          <p:cNvPr id="4" name="Slide Number Placeholder 3"/>
          <p:cNvSpPr>
            <a:spLocks noGrp="1"/>
          </p:cNvSpPr>
          <p:nvPr>
            <p:ph type="sldNum" sz="quarter" idx="5"/>
          </p:nvPr>
        </p:nvSpPr>
        <p:spPr/>
        <p:txBody>
          <a:bodyPr/>
          <a:lstStyle/>
          <a:p>
            <a:fld id="{F7AA664A-9C2C-9A4A-9DB0-BA14743132AD}" type="slidenum">
              <a:rPr lang="en-US" smtClean="0"/>
              <a:t>22</a:t>
            </a:fld>
            <a:endParaRPr lang="en-US"/>
          </a:p>
        </p:txBody>
      </p:sp>
    </p:spTree>
    <p:extLst>
      <p:ext uri="{BB962C8B-B14F-4D97-AF65-F5344CB8AC3E}">
        <p14:creationId xmlns:p14="http://schemas.microsoft.com/office/powerpoint/2010/main" val="870080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AA664A-9C2C-9A4A-9DB0-BA14743132AD}" type="slidenum">
              <a:rPr lang="en-US" smtClean="0"/>
              <a:t>23</a:t>
            </a:fld>
            <a:endParaRPr lang="en-US"/>
          </a:p>
        </p:txBody>
      </p:sp>
    </p:spTree>
    <p:extLst>
      <p:ext uri="{BB962C8B-B14F-4D97-AF65-F5344CB8AC3E}">
        <p14:creationId xmlns:p14="http://schemas.microsoft.com/office/powerpoint/2010/main" val="3741602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AA664A-9C2C-9A4A-9DB0-BA14743132AD}" type="slidenum">
              <a:rPr lang="en-US" smtClean="0"/>
              <a:t>3</a:t>
            </a:fld>
            <a:endParaRPr lang="en-US"/>
          </a:p>
        </p:txBody>
      </p:sp>
    </p:spTree>
    <p:extLst>
      <p:ext uri="{BB962C8B-B14F-4D97-AF65-F5344CB8AC3E}">
        <p14:creationId xmlns:p14="http://schemas.microsoft.com/office/powerpoint/2010/main" val="2887257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040819"/>
                </a:solidFill>
                <a:effectLst/>
                <a:latin typeface="Prumo Text"/>
              </a:rPr>
              <a:t>Pharmacogenomics involves the investigation of the effects of genetic variation and the differences in our genome on drug response. Pharmacogenomics aims to improve the safety and effectiveness of drug treatment by using genetic information to inform prescription decision making, similarly to how renal function is taken into account when prescribing drugs that are eliminated by the kidneys. </a:t>
            </a:r>
          </a:p>
          <a:p>
            <a:endParaRPr lang="en-US" b="0" i="0" u="none" strike="noStrike">
              <a:solidFill>
                <a:srgbClr val="040819"/>
              </a:solidFill>
              <a:effectLst/>
              <a:latin typeface="Prumo Text"/>
            </a:endParaRPr>
          </a:p>
          <a:p>
            <a:r>
              <a:rPr lang="en-US" b="0" i="0" u="none" strike="noStrike">
                <a:solidFill>
                  <a:srgbClr val="040819"/>
                </a:solidFill>
                <a:effectLst/>
                <a:latin typeface="Prumo Text"/>
              </a:rPr>
              <a:t>The implementation of pharmacogenomics can maximize drug efficacy, minimize drug toxicity, predict patients who will respond to interventions, and aid in new drug development </a:t>
            </a:r>
            <a:endParaRPr lang="en-US"/>
          </a:p>
        </p:txBody>
      </p:sp>
      <p:sp>
        <p:nvSpPr>
          <p:cNvPr id="4" name="Slide Number Placeholder 3"/>
          <p:cNvSpPr>
            <a:spLocks noGrp="1"/>
          </p:cNvSpPr>
          <p:nvPr>
            <p:ph type="sldNum" sz="quarter" idx="5"/>
          </p:nvPr>
        </p:nvSpPr>
        <p:spPr/>
        <p:txBody>
          <a:bodyPr/>
          <a:lstStyle/>
          <a:p>
            <a:fld id="{F7AA664A-9C2C-9A4A-9DB0-BA14743132AD}" type="slidenum">
              <a:rPr lang="en-US" smtClean="0"/>
              <a:t>5</a:t>
            </a:fld>
            <a:endParaRPr lang="en-US"/>
          </a:p>
        </p:txBody>
      </p:sp>
    </p:spTree>
    <p:extLst>
      <p:ext uri="{BB962C8B-B14F-4D97-AF65-F5344CB8AC3E}">
        <p14:creationId xmlns:p14="http://schemas.microsoft.com/office/powerpoint/2010/main" val="3407054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000000"/>
                </a:solidFill>
                <a:effectLst/>
                <a:latin typeface="HelveticaNeue" panose="02000503000000020004" pitchFamily="2" charset="0"/>
              </a:rPr>
              <a:t>The term </a:t>
            </a:r>
            <a:r>
              <a:rPr lang="en-US" b="0" i="1" u="none" strike="noStrike">
                <a:solidFill>
                  <a:srgbClr val="000000"/>
                </a:solidFill>
                <a:effectLst/>
                <a:latin typeface="HelveticaNeue" panose="02000503000000020004" pitchFamily="2" charset="0"/>
              </a:rPr>
              <a:t>pharmacogenetics</a:t>
            </a:r>
            <a:r>
              <a:rPr lang="en-US" b="0" i="0" u="none" strike="noStrike">
                <a:solidFill>
                  <a:srgbClr val="000000"/>
                </a:solidFill>
                <a:effectLst/>
                <a:latin typeface="HelveticaNeue" panose="02000503000000020004" pitchFamily="2" charset="0"/>
              </a:rPr>
              <a:t> was coined in 1959 by German geneticist Friedrich Vogel </a:t>
            </a:r>
            <a:r>
              <a:rPr lang="en-US" b="0" i="0" u="none" strike="noStrike">
                <a:solidFill>
                  <a:srgbClr val="040819"/>
                </a:solidFill>
                <a:effectLst/>
                <a:latin typeface="Prumo Text"/>
              </a:rPr>
              <a:t> and relates to the study of inherited genetic differences in drug metabolic pathways that can affect individual responses to drugs, both in terms of therapeutic effect as well as adverse effects. However, the concept that innate factors can affect drug response dates back as far as Pythagoras</a:t>
            </a:r>
            <a:r>
              <a:rPr lang="en-US" b="0" i="0" u="none" strike="noStrike" baseline="30000">
                <a:solidFill>
                  <a:srgbClr val="040819"/>
                </a:solidFill>
                <a:effectLst/>
                <a:latin typeface="Prumo Text"/>
                <a:hlinkClick r:id="rId3" tooltip=" Newbert DW. Pharmacogenetics and pharmacogenomics: why is this relevant to the clinical geneticist? Clin Genet 1999;56(4):247–258. doi: 10.1034/j.1399-0004.1999.560401.x"/>
              </a:rPr>
              <a:t>[</a:t>
            </a:r>
            <a:r>
              <a:rPr lang="en-US" b="0" i="0" u="none" strike="noStrike">
                <a:solidFill>
                  <a:srgbClr val="040819"/>
                </a:solidFill>
                <a:effectLst/>
                <a:latin typeface="Prumo Text"/>
              </a:rPr>
              <a:t>. Pharmacogenomics is often used interchangeably with pharmacogenetics, and was first used in 1997</a:t>
            </a:r>
          </a:p>
          <a:p>
            <a:endParaRPr lang="en-US" b="0" i="0" u="none" strike="noStrike">
              <a:solidFill>
                <a:srgbClr val="040819"/>
              </a:solidFill>
              <a:effectLst/>
              <a:latin typeface="Prumo Text"/>
            </a:endParaRPr>
          </a:p>
          <a:p>
            <a:r>
              <a:rPr lang="en-US" b="0" i="0" u="none" strike="noStrike">
                <a:solidFill>
                  <a:srgbClr val="040819"/>
                </a:solidFill>
                <a:effectLst/>
                <a:latin typeface="Prumo Text"/>
              </a:rPr>
              <a:t>Current prescribing approaches include a degree of individual tailoring based on factors such as age, weight, biochemical markers and co-morbidities. However, despite these considerations some patients do not respond in the expected manner. </a:t>
            </a:r>
          </a:p>
          <a:p>
            <a:endParaRPr lang="en-US" b="0" i="0" u="none" strike="noStrike">
              <a:solidFill>
                <a:srgbClr val="040819"/>
              </a:solidFill>
              <a:effectLst/>
              <a:latin typeface="Prumo Text"/>
            </a:endParaRPr>
          </a:p>
          <a:p>
            <a:r>
              <a:rPr lang="en-US">
                <a:effectLst/>
              </a:rPr>
              <a:t>The number of patients who respond beneficially to a given drug can be anything between 25% and 80%. Furthermore, around 6% of hospital admissions are related to an adverse drug reaction (ADR)</a:t>
            </a:r>
            <a:r>
              <a:rPr lang="en-US" baseline="30000">
                <a:effectLst/>
              </a:rPr>
              <a:t> </a:t>
            </a:r>
            <a:r>
              <a:rPr lang="en-US">
                <a:effectLst/>
              </a:rPr>
              <a:t>, and drug tolerability issues are associated with poor medication adherence. Pharmacogenomics aims to offer clinical decision support to improve the benefit–risk profile of prescribed medications.</a:t>
            </a:r>
          </a:p>
          <a:p>
            <a:endParaRPr lang="en-US"/>
          </a:p>
        </p:txBody>
      </p:sp>
      <p:sp>
        <p:nvSpPr>
          <p:cNvPr id="4" name="Slide Number Placeholder 3"/>
          <p:cNvSpPr>
            <a:spLocks noGrp="1"/>
          </p:cNvSpPr>
          <p:nvPr>
            <p:ph type="sldNum" sz="quarter" idx="5"/>
          </p:nvPr>
        </p:nvSpPr>
        <p:spPr/>
        <p:txBody>
          <a:bodyPr/>
          <a:lstStyle/>
          <a:p>
            <a:fld id="{F7AA664A-9C2C-9A4A-9DB0-BA14743132AD}" type="slidenum">
              <a:rPr lang="en-US" smtClean="0"/>
              <a:t>6</a:t>
            </a:fld>
            <a:endParaRPr lang="en-US"/>
          </a:p>
        </p:txBody>
      </p:sp>
    </p:spTree>
    <p:extLst>
      <p:ext uri="{BB962C8B-B14F-4D97-AF65-F5344CB8AC3E}">
        <p14:creationId xmlns:p14="http://schemas.microsoft.com/office/powerpoint/2010/main" val="277300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040819"/>
                </a:solidFill>
                <a:effectLst/>
                <a:latin typeface="Prumo Text"/>
              </a:rPr>
              <a:t>It is estimated that more than 97% of people carry at least one variant in a gene that can influence drug response by disturbing either the pharmacokinetics or the pharmacodynamics of a drug</a:t>
            </a:r>
          </a:p>
          <a:p>
            <a:endParaRPr lang="en-US" b="0" i="0" u="none" strike="noStrike">
              <a:solidFill>
                <a:srgbClr val="040819"/>
              </a:solidFill>
              <a:effectLst/>
              <a:latin typeface="Prumo Text"/>
            </a:endParaRPr>
          </a:p>
          <a:p>
            <a:r>
              <a:rPr lang="en-US" b="0" i="0" u="none" strike="noStrike">
                <a:solidFill>
                  <a:srgbClr val="040819"/>
                </a:solidFill>
                <a:effectLst/>
                <a:latin typeface="Prumo Text"/>
              </a:rPr>
              <a:t>For example, some genetic variants impact on drug pharmacokinetics by affecting genes involved in drug ADME: absorption, distribution, metabolism and excretion, including drug-</a:t>
            </a:r>
            <a:r>
              <a:rPr lang="en-US" b="0" i="0" u="none" strike="noStrike" err="1">
                <a:solidFill>
                  <a:srgbClr val="040819"/>
                </a:solidFill>
                <a:effectLst/>
                <a:latin typeface="Prumo Text"/>
              </a:rPr>
              <a:t>metabolising</a:t>
            </a:r>
            <a:r>
              <a:rPr lang="en-US" b="0" i="0" u="none" strike="noStrike">
                <a:solidFill>
                  <a:srgbClr val="040819"/>
                </a:solidFill>
                <a:effectLst/>
                <a:latin typeface="Prumo Text"/>
              </a:rPr>
              <a:t> enzymes (e.g. cytochrome P450 isoforms, CYPs) and drug transporters. Genetic variants can also influence both a drug’s on-target and off-target pharmacodynamic effects.</a:t>
            </a:r>
          </a:p>
          <a:p>
            <a:endParaRPr lang="en-US" b="0" i="0" u="none" strike="noStrike">
              <a:solidFill>
                <a:srgbClr val="040819"/>
              </a:solidFill>
              <a:effectLst/>
              <a:latin typeface="Prumo Text"/>
            </a:endParaRPr>
          </a:p>
          <a:p>
            <a:r>
              <a:rPr lang="en-US" b="0" i="0" u="none" strike="noStrike">
                <a:solidFill>
                  <a:srgbClr val="040819"/>
                </a:solidFill>
                <a:effectLst/>
                <a:latin typeface="Prumo Text"/>
              </a:rPr>
              <a:t>The majority of ADRs that lead to hospital admission are type A reactions (over 80%). These are predictable from knowledge of a drug’s pharmacology and usually result from excessive drug activity through increased systemic exposure and/or increased sensitivity of the target site to the drug</a:t>
            </a:r>
          </a:p>
          <a:p>
            <a:endParaRPr lang="en-US" b="0" i="0" u="none" strike="noStrike">
              <a:solidFill>
                <a:srgbClr val="040819"/>
              </a:solidFill>
              <a:effectLst/>
              <a:latin typeface="Prumo Text"/>
            </a:endParaRPr>
          </a:p>
          <a:p>
            <a:r>
              <a:rPr lang="en-US" b="0" i="0" u="none" strike="noStrike">
                <a:solidFill>
                  <a:srgbClr val="040819"/>
                </a:solidFill>
                <a:effectLst/>
                <a:latin typeface="Prumo Text"/>
              </a:rPr>
              <a:t>The identification of mutations is also being used to design new drugs that must be used in patients with that mutation. </a:t>
            </a:r>
          </a:p>
          <a:p>
            <a:endParaRPr lang="en-US" b="0" i="0" u="none" strike="noStrike">
              <a:solidFill>
                <a:srgbClr val="040819"/>
              </a:solidFill>
              <a:effectLst/>
              <a:latin typeface="Prumo Text"/>
            </a:endParaRPr>
          </a:p>
          <a:p>
            <a:r>
              <a:rPr lang="en-US" b="0" i="0" u="none" strike="noStrike">
                <a:solidFill>
                  <a:srgbClr val="040819"/>
                </a:solidFill>
                <a:effectLst/>
                <a:latin typeface="Prumo Text"/>
              </a:rPr>
              <a:t>Recent decades have seen multiple advances within the field of genomics.  there is a lack of understanding of the topic and its application among healthcare professionals.</a:t>
            </a:r>
            <a:endParaRPr lang="en-US"/>
          </a:p>
        </p:txBody>
      </p:sp>
      <p:sp>
        <p:nvSpPr>
          <p:cNvPr id="4" name="Slide Number Placeholder 3"/>
          <p:cNvSpPr>
            <a:spLocks noGrp="1"/>
          </p:cNvSpPr>
          <p:nvPr>
            <p:ph type="sldNum" sz="quarter" idx="5"/>
          </p:nvPr>
        </p:nvSpPr>
        <p:spPr/>
        <p:txBody>
          <a:bodyPr/>
          <a:lstStyle/>
          <a:p>
            <a:fld id="{F7AA664A-9C2C-9A4A-9DB0-BA14743132AD}" type="slidenum">
              <a:rPr lang="en-US" smtClean="0"/>
              <a:t>7</a:t>
            </a:fld>
            <a:endParaRPr lang="en-US"/>
          </a:p>
        </p:txBody>
      </p:sp>
    </p:spTree>
    <p:extLst>
      <p:ext uri="{BB962C8B-B14F-4D97-AF65-F5344CB8AC3E}">
        <p14:creationId xmlns:p14="http://schemas.microsoft.com/office/powerpoint/2010/main" val="3557850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can be attributable to genetic differences </a:t>
            </a:r>
          </a:p>
        </p:txBody>
      </p:sp>
      <p:sp>
        <p:nvSpPr>
          <p:cNvPr id="4" name="Slide Number Placeholder 3"/>
          <p:cNvSpPr>
            <a:spLocks noGrp="1"/>
          </p:cNvSpPr>
          <p:nvPr>
            <p:ph type="sldNum" sz="quarter" idx="5"/>
          </p:nvPr>
        </p:nvSpPr>
        <p:spPr/>
        <p:txBody>
          <a:bodyPr/>
          <a:lstStyle/>
          <a:p>
            <a:fld id="{F7AA664A-9C2C-9A4A-9DB0-BA14743132AD}" type="slidenum">
              <a:rPr lang="en-US" smtClean="0"/>
              <a:t>8</a:t>
            </a:fld>
            <a:endParaRPr lang="en-US"/>
          </a:p>
        </p:txBody>
      </p:sp>
    </p:spTree>
    <p:extLst>
      <p:ext uri="{BB962C8B-B14F-4D97-AF65-F5344CB8AC3E}">
        <p14:creationId xmlns:p14="http://schemas.microsoft.com/office/powerpoint/2010/main" val="336018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err="1"/>
              <a:t>GeneSight</a:t>
            </a:r>
            <a:r>
              <a:rPr lang="en-US"/>
              <a:t> Psychotropic test is a pharmacogenomic test that analyzes clinically important genetic variations which may impact how patients metabolize and respond to certain medications used to treat depression, anxiety, ADHD, and other psychiatric conditions. The use of </a:t>
            </a:r>
            <a:r>
              <a:rPr lang="en-US" err="1"/>
              <a:t>GeneSight</a:t>
            </a:r>
            <a:r>
              <a:rPr lang="en-US"/>
              <a:t> testing may help providers avoid multiple medication trials by providing information about which medications may require dose adjustments, be less likely to work, or have an increased risk of side effects based on the patient's genetic information. The clinical validity, clinical utility and economic utility of the </a:t>
            </a:r>
            <a:r>
              <a:rPr lang="en-US" err="1"/>
              <a:t>GeneSight</a:t>
            </a:r>
            <a:r>
              <a:rPr lang="en-US"/>
              <a:t> Psychotropic test have been evaluated in multiple peer-reviewed publications and currently, it’s the only neuropsychiatric pharmacogenetic test backed by extensive research. The </a:t>
            </a:r>
            <a:r>
              <a:rPr lang="en-US" err="1"/>
              <a:t>GeneSight</a:t>
            </a:r>
            <a:r>
              <a:rPr lang="en-US"/>
              <a:t> Psychotropic test must be ordered by a provider. The cheek swab can be collected in the clinicians office or the patient can do it at home and send it in with the patient home collection kit (Altar et al., 2015; </a:t>
            </a:r>
            <a:r>
              <a:rPr lang="en-US" err="1"/>
              <a:t>GeneSight</a:t>
            </a:r>
            <a:r>
              <a:rPr lang="en-US"/>
              <a:t>, n.d.).</a:t>
            </a:r>
          </a:p>
          <a:p>
            <a:endParaRPr lang="en-US">
              <a:cs typeface="Calibri"/>
            </a:endParaRPr>
          </a:p>
        </p:txBody>
      </p:sp>
      <p:sp>
        <p:nvSpPr>
          <p:cNvPr id="4" name="Slide Number Placeholder 3"/>
          <p:cNvSpPr>
            <a:spLocks noGrp="1"/>
          </p:cNvSpPr>
          <p:nvPr>
            <p:ph type="sldNum" sz="quarter" idx="5"/>
          </p:nvPr>
        </p:nvSpPr>
        <p:spPr/>
        <p:txBody>
          <a:bodyPr/>
          <a:lstStyle/>
          <a:p>
            <a:fld id="{F7AA664A-9C2C-9A4A-9DB0-BA14743132AD}" type="slidenum">
              <a:rPr lang="en-US" smtClean="0"/>
              <a:t>9</a:t>
            </a:fld>
            <a:endParaRPr lang="en-US"/>
          </a:p>
        </p:txBody>
      </p:sp>
    </p:spTree>
    <p:extLst>
      <p:ext uri="{BB962C8B-B14F-4D97-AF65-F5344CB8AC3E}">
        <p14:creationId xmlns:p14="http://schemas.microsoft.com/office/powerpoint/2010/main" val="3733444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previous decades, all patients with a particular disease received treatment with the same drug. However, now that personalized medicine has grown in popularity, pharmacologic treatment has become more individualized. As mentioned in the previous slides, genetic variants associated with pharmacokinetics and pharmacodynamics of a drug determine the outcome or efficacy of treatment. Thus, genomic information has the ability to significantly impact the medication dosage and response of treatment.  </a:t>
            </a:r>
          </a:p>
          <a:p>
            <a:endParaRPr lang="en-US"/>
          </a:p>
          <a:p>
            <a:r>
              <a:rPr lang="en-US"/>
              <a:t>As providers, we have the ability to utilize pharmacogenomics as a part of our clinical decision making. Pharmacogenomics has been applied to personalized medicine in a variety of topic areas, including cancer, neurodegenerative diseases, thrombosis, cardiovascular diseases, anesthesia, type 2 diabetes, psychiatry, and hypertension. </a:t>
            </a:r>
          </a:p>
        </p:txBody>
      </p:sp>
      <p:sp>
        <p:nvSpPr>
          <p:cNvPr id="4" name="Slide Number Placeholder 3"/>
          <p:cNvSpPr>
            <a:spLocks noGrp="1"/>
          </p:cNvSpPr>
          <p:nvPr>
            <p:ph type="sldNum" sz="quarter" idx="5"/>
          </p:nvPr>
        </p:nvSpPr>
        <p:spPr/>
        <p:txBody>
          <a:bodyPr/>
          <a:lstStyle/>
          <a:p>
            <a:fld id="{F7AA664A-9C2C-9A4A-9DB0-BA14743132AD}" type="slidenum">
              <a:rPr lang="en-US" smtClean="0"/>
              <a:t>12</a:t>
            </a:fld>
            <a:endParaRPr lang="en-US"/>
          </a:p>
        </p:txBody>
      </p:sp>
    </p:spTree>
    <p:extLst>
      <p:ext uri="{BB962C8B-B14F-4D97-AF65-F5344CB8AC3E}">
        <p14:creationId xmlns:p14="http://schemas.microsoft.com/office/powerpoint/2010/main" val="3044318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the benefits of pharmacogenetic testing are well-established, implementation into clinical practice has been slow. There are several reasons for the lack of implementation, including limitations in the design of published pharmacogenetic studies, regulatory and ethical concerns, lack of cost effectiveness analyses, limitations in the number of available pharmacogenetic tests and lack of guidance for test implementation, a lack of education on the benefits of pharmacogenetic tests and lack of guidelines for implementation, and a potential delay in therapy while awaiting results of genotyping. </a:t>
            </a:r>
          </a:p>
        </p:txBody>
      </p:sp>
      <p:sp>
        <p:nvSpPr>
          <p:cNvPr id="4" name="Slide Number Placeholder 3"/>
          <p:cNvSpPr>
            <a:spLocks noGrp="1"/>
          </p:cNvSpPr>
          <p:nvPr>
            <p:ph type="sldNum" sz="quarter" idx="5"/>
          </p:nvPr>
        </p:nvSpPr>
        <p:spPr/>
        <p:txBody>
          <a:bodyPr/>
          <a:lstStyle/>
          <a:p>
            <a:fld id="{F7AA664A-9C2C-9A4A-9DB0-BA14743132AD}" type="slidenum">
              <a:rPr lang="en-US" smtClean="0"/>
              <a:t>14</a:t>
            </a:fld>
            <a:endParaRPr lang="en-US"/>
          </a:p>
        </p:txBody>
      </p:sp>
    </p:spTree>
    <p:extLst>
      <p:ext uri="{BB962C8B-B14F-4D97-AF65-F5344CB8AC3E}">
        <p14:creationId xmlns:p14="http://schemas.microsoft.com/office/powerpoint/2010/main" val="3758089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3E2A680-16B6-4945-AB1F-43238D2E6E99}"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44B516-CB77-0A4D-8954-19004D9AEAD9}" type="slidenum">
              <a:rPr lang="en-US" smtClean="0"/>
              <a:t>‹#›</a:t>
            </a:fld>
            <a:endParaRPr lang="en-US"/>
          </a:p>
        </p:txBody>
      </p:sp>
    </p:spTree>
    <p:extLst>
      <p:ext uri="{BB962C8B-B14F-4D97-AF65-F5344CB8AC3E}">
        <p14:creationId xmlns:p14="http://schemas.microsoft.com/office/powerpoint/2010/main" val="1089005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E2A680-16B6-4945-AB1F-43238D2E6E99}"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44B516-CB77-0A4D-8954-19004D9AEAD9}" type="slidenum">
              <a:rPr lang="en-US" smtClean="0"/>
              <a:t>‹#›</a:t>
            </a:fld>
            <a:endParaRPr lang="en-US"/>
          </a:p>
        </p:txBody>
      </p:sp>
    </p:spTree>
    <p:extLst>
      <p:ext uri="{BB962C8B-B14F-4D97-AF65-F5344CB8AC3E}">
        <p14:creationId xmlns:p14="http://schemas.microsoft.com/office/powerpoint/2010/main" val="2604212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E2A680-16B6-4945-AB1F-43238D2E6E99}"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44B516-CB77-0A4D-8954-19004D9AEAD9}" type="slidenum">
              <a:rPr lang="en-US" smtClean="0"/>
              <a:t>‹#›</a:t>
            </a:fld>
            <a:endParaRPr lang="en-US"/>
          </a:p>
        </p:txBody>
      </p:sp>
    </p:spTree>
    <p:extLst>
      <p:ext uri="{BB962C8B-B14F-4D97-AF65-F5344CB8AC3E}">
        <p14:creationId xmlns:p14="http://schemas.microsoft.com/office/powerpoint/2010/main" val="266891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E2A680-16B6-4945-AB1F-43238D2E6E99}"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44B516-CB77-0A4D-8954-19004D9AEAD9}" type="slidenum">
              <a:rPr lang="en-US" smtClean="0"/>
              <a:t>‹#›</a:t>
            </a:fld>
            <a:endParaRPr lang="en-US"/>
          </a:p>
        </p:txBody>
      </p:sp>
    </p:spTree>
    <p:extLst>
      <p:ext uri="{BB962C8B-B14F-4D97-AF65-F5344CB8AC3E}">
        <p14:creationId xmlns:p14="http://schemas.microsoft.com/office/powerpoint/2010/main" val="365824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E2A680-16B6-4945-AB1F-43238D2E6E99}"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44B516-CB77-0A4D-8954-19004D9AEAD9}" type="slidenum">
              <a:rPr lang="en-US" smtClean="0"/>
              <a:t>‹#›</a:t>
            </a:fld>
            <a:endParaRPr lang="en-US"/>
          </a:p>
        </p:txBody>
      </p:sp>
    </p:spTree>
    <p:extLst>
      <p:ext uri="{BB962C8B-B14F-4D97-AF65-F5344CB8AC3E}">
        <p14:creationId xmlns:p14="http://schemas.microsoft.com/office/powerpoint/2010/main" val="298048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3E2A680-16B6-4945-AB1F-43238D2E6E99}" type="datetimeFigureOut">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44B516-CB77-0A4D-8954-19004D9AEAD9}" type="slidenum">
              <a:rPr lang="en-US" smtClean="0"/>
              <a:t>‹#›</a:t>
            </a:fld>
            <a:endParaRPr lang="en-US"/>
          </a:p>
        </p:txBody>
      </p:sp>
    </p:spTree>
    <p:extLst>
      <p:ext uri="{BB962C8B-B14F-4D97-AF65-F5344CB8AC3E}">
        <p14:creationId xmlns:p14="http://schemas.microsoft.com/office/powerpoint/2010/main" val="171149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3E2A680-16B6-4945-AB1F-43238D2E6E99}" type="datetimeFigureOut">
              <a:rPr lang="en-US" smtClean="0"/>
              <a:t>1/19/23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44B516-CB77-0A4D-8954-19004D9AEAD9}" type="slidenum">
              <a:rPr lang="en-US" smtClean="0"/>
              <a:t>‹#›</a:t>
            </a:fld>
            <a:endParaRPr lang="en-US"/>
          </a:p>
        </p:txBody>
      </p:sp>
    </p:spTree>
    <p:extLst>
      <p:ext uri="{BB962C8B-B14F-4D97-AF65-F5344CB8AC3E}">
        <p14:creationId xmlns:p14="http://schemas.microsoft.com/office/powerpoint/2010/main" val="12720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3E2A680-16B6-4945-AB1F-43238D2E6E99}" type="datetimeFigureOut">
              <a:rPr lang="en-US" smtClean="0"/>
              <a:t>1/19/23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44B516-CB77-0A4D-8954-19004D9AEAD9}" type="slidenum">
              <a:rPr lang="en-US" smtClean="0"/>
              <a:t>‹#›</a:t>
            </a:fld>
            <a:endParaRPr lang="en-US"/>
          </a:p>
        </p:txBody>
      </p:sp>
    </p:spTree>
    <p:extLst>
      <p:ext uri="{BB962C8B-B14F-4D97-AF65-F5344CB8AC3E}">
        <p14:creationId xmlns:p14="http://schemas.microsoft.com/office/powerpoint/2010/main" val="283923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E2A680-16B6-4945-AB1F-43238D2E6E99}" type="datetimeFigureOut">
              <a:rPr lang="en-US" smtClean="0"/>
              <a:t>1/19/23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44B516-CB77-0A4D-8954-19004D9AEAD9}" type="slidenum">
              <a:rPr lang="en-US" smtClean="0"/>
              <a:t>‹#›</a:t>
            </a:fld>
            <a:endParaRPr lang="en-US"/>
          </a:p>
        </p:txBody>
      </p:sp>
    </p:spTree>
    <p:extLst>
      <p:ext uri="{BB962C8B-B14F-4D97-AF65-F5344CB8AC3E}">
        <p14:creationId xmlns:p14="http://schemas.microsoft.com/office/powerpoint/2010/main" val="133952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E2A680-16B6-4945-AB1F-43238D2E6E99}" type="datetimeFigureOut">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44B516-CB77-0A4D-8954-19004D9AEAD9}" type="slidenum">
              <a:rPr lang="en-US" smtClean="0"/>
              <a:t>‹#›</a:t>
            </a:fld>
            <a:endParaRPr lang="en-US"/>
          </a:p>
        </p:txBody>
      </p:sp>
    </p:spTree>
    <p:extLst>
      <p:ext uri="{BB962C8B-B14F-4D97-AF65-F5344CB8AC3E}">
        <p14:creationId xmlns:p14="http://schemas.microsoft.com/office/powerpoint/2010/main" val="317897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E2A680-16B6-4945-AB1F-43238D2E6E99}" type="datetimeFigureOut">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44B516-CB77-0A4D-8954-19004D9AEAD9}" type="slidenum">
              <a:rPr lang="en-US" smtClean="0"/>
              <a:t>‹#›</a:t>
            </a:fld>
            <a:endParaRPr lang="en-US"/>
          </a:p>
        </p:txBody>
      </p:sp>
    </p:spTree>
    <p:extLst>
      <p:ext uri="{BB962C8B-B14F-4D97-AF65-F5344CB8AC3E}">
        <p14:creationId xmlns:p14="http://schemas.microsoft.com/office/powerpoint/2010/main" val="2074655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E2A680-16B6-4945-AB1F-43238D2E6E99}" type="datetimeFigureOut">
              <a:rPr lang="en-US" smtClean="0"/>
              <a:t>1/19/23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4B516-CB77-0A4D-8954-19004D9AEAD9}" type="slidenum">
              <a:rPr lang="en-US" smtClean="0"/>
              <a:t>‹#›</a:t>
            </a:fld>
            <a:endParaRPr lang="en-US"/>
          </a:p>
        </p:txBody>
      </p:sp>
    </p:spTree>
    <p:extLst>
      <p:ext uri="{BB962C8B-B14F-4D97-AF65-F5344CB8AC3E}">
        <p14:creationId xmlns:p14="http://schemas.microsoft.com/office/powerpoint/2010/main" val="370065632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10.xml"/><Relationship Id="rId9" Type="http://schemas.microsoft.com/office/2007/relationships/diagramDrawing" Target="../diagrams/drawing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2.png"/><Relationship Id="rId4" Type="http://schemas.openxmlformats.org/officeDocument/2006/relationships/notesSlide" Target="../notesSlides/notesSlide11.xml"/><Relationship Id="rId9" Type="http://schemas.microsoft.com/office/2007/relationships/diagramDrawing" Target="../diagrams/drawing5.xml"/></Relationships>
</file>

<file path=ppt/slides/_rels/slide23.xml.rels><?xml version="1.0" encoding="UTF-8" standalone="yes"?>
<Relationships xmlns="http://schemas.openxmlformats.org/package/2006/relationships"><Relationship Id="rId8" Type="http://schemas.openxmlformats.org/officeDocument/2006/relationships/hyperlink" Target="https://pharmaceutical-journal.com/article/ld/pharmacogenomics-an-overview" TargetMode="External"/><Relationship Id="rId3" Type="http://schemas.openxmlformats.org/officeDocument/2006/relationships/slideLayout" Target="../slideLayouts/slideLayout2.xml"/><Relationship Id="rId7" Type="http://schemas.openxmlformats.org/officeDocument/2006/relationships/hyperlink" Target="https://doi.org/10.1161/circulationaha.109.914820" TargetMode="Externa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hyperlink" Target="https://medlineplus.gov/genetics/understanding/genomicresearch/pharmacogenomics/" TargetMode="External"/><Relationship Id="rId11" Type="http://schemas.openxmlformats.org/officeDocument/2006/relationships/image" Target="../media/image2.png"/><Relationship Id="rId5" Type="http://schemas.openxmlformats.org/officeDocument/2006/relationships/hyperlink" Target="https://www.cdc.gov/genomics/disease/pharma.htm" TargetMode="External"/><Relationship Id="rId10" Type="http://schemas.openxmlformats.org/officeDocument/2006/relationships/hyperlink" Target="https://www.uptodate.com/contents/overview-of-pharmacogenomics?search=pharmacogenetic%20testing&amp;source=search_result&amp;selectedTitle=1~51&amp;usage_type=default&amp;display_rank=1#H3654033" TargetMode="External"/><Relationship Id="rId4" Type="http://schemas.openxmlformats.org/officeDocument/2006/relationships/notesSlide" Target="../notesSlides/notesSlide12.xml"/><Relationship Id="rId9" Type="http://schemas.openxmlformats.org/officeDocument/2006/relationships/hyperlink" Target="https://doi.org/10.1007/10_2019_110"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8" descr="A molecular model">
            <a:extLst>
              <a:ext uri="{FF2B5EF4-FFF2-40B4-BE49-F238E27FC236}">
                <a16:creationId xmlns:a16="http://schemas.microsoft.com/office/drawing/2014/main" id="{513EBF9C-61E7-4E19-7892-D8DA68D7BAD6}"/>
              </a:ext>
            </a:extLst>
          </p:cNvPr>
          <p:cNvPicPr>
            <a:picLocks noChangeAspect="1"/>
          </p:cNvPicPr>
          <p:nvPr/>
        </p:nvPicPr>
        <p:blipFill rotWithShape="1">
          <a:blip r:embed="rId4"/>
          <a:srcRect t="6454" b="9277"/>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B4916930-E76E-4100-9DCF-4981566A3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57375" y="1885950"/>
            <a:ext cx="8505825" cy="3152775"/>
          </a:xfrm>
          <a:prstGeom prst="rect">
            <a:avLst/>
          </a:prstGeom>
          <a:solidFill>
            <a:schemeClr val="bg1">
              <a:alpha val="75000"/>
            </a:schemeClr>
          </a:solidFill>
          <a:ln w="63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9EF815-8070-99FA-C45A-83AC9FA22632}"/>
              </a:ext>
            </a:extLst>
          </p:cNvPr>
          <p:cNvSpPr>
            <a:spLocks noGrp="1"/>
          </p:cNvSpPr>
          <p:nvPr>
            <p:ph type="title"/>
          </p:nvPr>
        </p:nvSpPr>
        <p:spPr>
          <a:xfrm>
            <a:off x="2305049" y="2242717"/>
            <a:ext cx="7581900" cy="1181100"/>
          </a:xfrm>
        </p:spPr>
        <p:txBody>
          <a:bodyPr vert="horz" lIns="91440" tIns="45720" rIns="91440" bIns="45720" rtlCol="0" anchor="ctr">
            <a:normAutofit fontScale="90000"/>
          </a:bodyPr>
          <a:lstStyle/>
          <a:p>
            <a:pPr algn="ctr"/>
            <a:r>
              <a:rPr lang="en-US" sz="4000" b="1">
                <a:solidFill>
                  <a:schemeClr val="tx1">
                    <a:lumMod val="75000"/>
                    <a:lumOff val="25000"/>
                  </a:schemeClr>
                </a:solidFill>
              </a:rPr>
              <a:t>Genetics and Genomic Innovation: Pharmacogenomics</a:t>
            </a:r>
          </a:p>
        </p:txBody>
      </p:sp>
      <p:sp>
        <p:nvSpPr>
          <p:cNvPr id="11" name="Content Placeholder 2">
            <a:extLst>
              <a:ext uri="{FF2B5EF4-FFF2-40B4-BE49-F238E27FC236}">
                <a16:creationId xmlns:a16="http://schemas.microsoft.com/office/drawing/2014/main" id="{38F07F4E-C5AB-7447-041D-54670775AAE3}"/>
              </a:ext>
            </a:extLst>
          </p:cNvPr>
          <p:cNvSpPr>
            <a:spLocks noGrp="1"/>
          </p:cNvSpPr>
          <p:nvPr>
            <p:ph idx="1"/>
          </p:nvPr>
        </p:nvSpPr>
        <p:spPr>
          <a:xfrm>
            <a:off x="3781627" y="3522357"/>
            <a:ext cx="4628745" cy="1447732"/>
          </a:xfrm>
        </p:spPr>
        <p:txBody>
          <a:bodyPr/>
          <a:lstStyle/>
          <a:p>
            <a:pPr marL="0" indent="0" algn="ctr">
              <a:spcBef>
                <a:spcPts val="0"/>
              </a:spcBef>
              <a:buNone/>
            </a:pPr>
            <a:r>
              <a:rPr lang="en-US" sz="1600"/>
              <a:t>Kari Bernhardt, Krista Egan, &amp; Karlee Litchfield</a:t>
            </a:r>
          </a:p>
          <a:p>
            <a:pPr marL="0" lvl="0" indent="0" algn="ctr">
              <a:spcBef>
                <a:spcPts val="0"/>
              </a:spcBef>
              <a:buNone/>
            </a:pPr>
            <a:r>
              <a:rPr lang="en-US" sz="1600"/>
              <a:t>University of Mary</a:t>
            </a:r>
          </a:p>
          <a:p>
            <a:pPr marL="0" lvl="0" indent="0" algn="ctr">
              <a:spcBef>
                <a:spcPts val="0"/>
              </a:spcBef>
              <a:buNone/>
            </a:pPr>
            <a:r>
              <a:rPr lang="en-US" sz="1600"/>
              <a:t>NUR 903: DNP Project &amp; Nursing Scholarship III</a:t>
            </a:r>
          </a:p>
          <a:p>
            <a:pPr marL="0" lvl="0" indent="0" algn="ctr">
              <a:spcBef>
                <a:spcPts val="0"/>
              </a:spcBef>
              <a:buNone/>
            </a:pPr>
            <a:r>
              <a:rPr lang="en-US" sz="1600"/>
              <a:t>Dr. Jenna Herman</a:t>
            </a:r>
          </a:p>
          <a:p>
            <a:pPr marL="0" lvl="0" indent="0" algn="ctr">
              <a:spcBef>
                <a:spcPts val="0"/>
              </a:spcBef>
              <a:buNone/>
            </a:pPr>
            <a:r>
              <a:rPr lang="en-US" sz="1600"/>
              <a:t>September 25, 2022</a:t>
            </a:r>
          </a:p>
          <a:p>
            <a:endParaRPr lang="en-US"/>
          </a:p>
        </p:txBody>
      </p:sp>
      <p:pic>
        <p:nvPicPr>
          <p:cNvPr id="12" name="Audio Recording Sep 24, 2022 at 12:46:20 PM" descr="Audio Recording Sep 24, 2022 at 12:46:20 PM">
            <a:hlinkClick r:id="" action="ppaction://media"/>
            <a:extLst>
              <a:ext uri="{FF2B5EF4-FFF2-40B4-BE49-F238E27FC236}">
                <a16:creationId xmlns:a16="http://schemas.microsoft.com/office/drawing/2014/main" id="{2AFFD327-8091-AB68-CE9D-FAB6A6DD40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54425" y="5727970"/>
            <a:ext cx="812800" cy="812800"/>
          </a:xfrm>
          <a:prstGeom prst="rect">
            <a:avLst/>
          </a:prstGeom>
        </p:spPr>
      </p:pic>
    </p:spTree>
    <p:extLst>
      <p:ext uri="{BB962C8B-B14F-4D97-AF65-F5344CB8AC3E}">
        <p14:creationId xmlns:p14="http://schemas.microsoft.com/office/powerpoint/2010/main" val="150101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4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3E9173-A1D9-60AF-9B86-1B065B91823C}"/>
              </a:ext>
            </a:extLst>
          </p:cNvPr>
          <p:cNvSpPr>
            <a:spLocks noGrp="1"/>
          </p:cNvSpPr>
          <p:nvPr>
            <p:ph type="title"/>
          </p:nvPr>
        </p:nvSpPr>
        <p:spPr>
          <a:xfrm>
            <a:off x="556532" y="643467"/>
            <a:ext cx="11210925" cy="744836"/>
          </a:xfrm>
          <a:solidFill>
            <a:schemeClr val="accent1"/>
          </a:solidFill>
        </p:spPr>
        <p:txBody>
          <a:bodyPr vert="horz" lIns="91440" tIns="45720" rIns="91440" bIns="45720" rtlCol="0" anchor="ctr">
            <a:normAutofit/>
          </a:bodyPr>
          <a:lstStyle/>
          <a:p>
            <a:pPr algn="ctr"/>
            <a:r>
              <a:rPr lang="en-US" sz="3200" kern="1200">
                <a:solidFill>
                  <a:schemeClr val="bg1"/>
                </a:solidFill>
                <a:latin typeface="+mj-lt"/>
                <a:ea typeface="+mj-ea"/>
                <a:cs typeface="+mj-cs"/>
              </a:rPr>
              <a:t>Genes Included in the </a:t>
            </a:r>
            <a:r>
              <a:rPr lang="en-US" sz="3200" kern="1200" err="1">
                <a:solidFill>
                  <a:schemeClr val="bg1"/>
                </a:solidFill>
                <a:latin typeface="+mj-lt"/>
                <a:ea typeface="+mj-ea"/>
                <a:cs typeface="+mj-cs"/>
              </a:rPr>
              <a:t>GeneSight</a:t>
            </a:r>
            <a:r>
              <a:rPr lang="en-US" sz="3200" kern="1200">
                <a:solidFill>
                  <a:schemeClr val="bg1"/>
                </a:solidFill>
                <a:latin typeface="+mj-lt"/>
                <a:ea typeface="+mj-ea"/>
                <a:cs typeface="+mj-cs"/>
              </a:rPr>
              <a:t> Psychotropic Test </a:t>
            </a:r>
          </a:p>
        </p:txBody>
      </p:sp>
      <p:pic>
        <p:nvPicPr>
          <p:cNvPr id="4" name="Picture 4">
            <a:extLst>
              <a:ext uri="{FF2B5EF4-FFF2-40B4-BE49-F238E27FC236}">
                <a16:creationId xmlns:a16="http://schemas.microsoft.com/office/drawing/2014/main" id="{1B3D58EE-4746-79A3-E160-48C23063D563}"/>
              </a:ext>
            </a:extLst>
          </p:cNvPr>
          <p:cNvPicPr>
            <a:picLocks noGrp="1" noChangeAspect="1"/>
          </p:cNvPicPr>
          <p:nvPr>
            <p:ph idx="1"/>
          </p:nvPr>
        </p:nvPicPr>
        <p:blipFill>
          <a:blip r:embed="rId4"/>
          <a:stretch>
            <a:fillRect/>
          </a:stretch>
        </p:blipFill>
        <p:spPr>
          <a:xfrm>
            <a:off x="257869" y="1658725"/>
            <a:ext cx="11676261" cy="4232642"/>
          </a:xfrm>
          <a:prstGeom prst="rect">
            <a:avLst/>
          </a:prstGeom>
        </p:spPr>
      </p:pic>
      <p:sp>
        <p:nvSpPr>
          <p:cNvPr id="5" name="TextBox 4">
            <a:extLst>
              <a:ext uri="{FF2B5EF4-FFF2-40B4-BE49-F238E27FC236}">
                <a16:creationId xmlns:a16="http://schemas.microsoft.com/office/drawing/2014/main" id="{4BC35663-6579-4117-50C8-0B2669D341FB}"/>
              </a:ext>
            </a:extLst>
          </p:cNvPr>
          <p:cNvSpPr txBox="1"/>
          <p:nvPr/>
        </p:nvSpPr>
        <p:spPr>
          <a:xfrm>
            <a:off x="10224976" y="6161789"/>
            <a:ext cx="1709154"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a:t>
            </a:r>
            <a:r>
              <a:rPr lang="en-US" sz="1600" err="1">
                <a:ea typeface="+mn-lt"/>
                <a:cs typeface="+mn-lt"/>
              </a:rPr>
              <a:t>GeneSight</a:t>
            </a:r>
            <a:r>
              <a:rPr lang="en-US" sz="1600">
                <a:ea typeface="+mn-lt"/>
                <a:cs typeface="+mn-lt"/>
              </a:rPr>
              <a:t>, n.d.)</a:t>
            </a:r>
          </a:p>
          <a:p>
            <a:pPr algn="l"/>
            <a:endParaRPr lang="en-US">
              <a:cs typeface="Calibri"/>
            </a:endParaRPr>
          </a:p>
        </p:txBody>
      </p:sp>
      <p:pic>
        <p:nvPicPr>
          <p:cNvPr id="3" name="Audio Recording Sep 25, 2022 at 9:56:54 AM" descr="Audio Recording Sep 25, 2022 at 9:56:54 AM">
            <a:hlinkClick r:id="" action="ppaction://media"/>
            <a:extLst>
              <a:ext uri="{FF2B5EF4-FFF2-40B4-BE49-F238E27FC236}">
                <a16:creationId xmlns:a16="http://schemas.microsoft.com/office/drawing/2014/main" id="{1940C039-078C-BF25-B3CD-B702EBEC6A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73153" y="4956331"/>
            <a:ext cx="812800" cy="812800"/>
          </a:xfrm>
          <a:prstGeom prst="rect">
            <a:avLst/>
          </a:prstGeom>
        </p:spPr>
      </p:pic>
    </p:spTree>
    <p:extLst>
      <p:ext uri="{BB962C8B-B14F-4D97-AF65-F5344CB8AC3E}">
        <p14:creationId xmlns:p14="http://schemas.microsoft.com/office/powerpoint/2010/main" val="2762542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4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51F6E2-D41F-B23D-6131-84652EBE2989}"/>
              </a:ext>
            </a:extLst>
          </p:cNvPr>
          <p:cNvSpPr>
            <a:spLocks noGrp="1"/>
          </p:cNvSpPr>
          <p:nvPr>
            <p:ph type="title"/>
          </p:nvPr>
        </p:nvSpPr>
        <p:spPr>
          <a:xfrm>
            <a:off x="838200" y="631825"/>
            <a:ext cx="10515600" cy="1325563"/>
          </a:xfrm>
        </p:spPr>
        <p:txBody>
          <a:bodyPr>
            <a:normAutofit/>
          </a:bodyPr>
          <a:lstStyle/>
          <a:p>
            <a:r>
              <a:rPr lang="en-US" sz="4400" err="1"/>
              <a:t>GeneSight</a:t>
            </a:r>
            <a:r>
              <a:rPr lang="en-US" sz="4400"/>
              <a:t> Psychotropic Test Sample Report</a:t>
            </a:r>
            <a:endParaRPr lang="en-US"/>
          </a:p>
        </p:txBody>
      </p:sp>
      <p:pic>
        <p:nvPicPr>
          <p:cNvPr id="4" name="Picture 4">
            <a:extLst>
              <a:ext uri="{FF2B5EF4-FFF2-40B4-BE49-F238E27FC236}">
                <a16:creationId xmlns:a16="http://schemas.microsoft.com/office/drawing/2014/main" id="{D9EBFE40-2AC5-EDD7-D881-D4EFD649430A}"/>
              </a:ext>
            </a:extLst>
          </p:cNvPr>
          <p:cNvPicPr>
            <a:picLocks noChangeAspect="1"/>
          </p:cNvPicPr>
          <p:nvPr/>
        </p:nvPicPr>
        <p:blipFill>
          <a:blip r:embed="rId4"/>
          <a:stretch>
            <a:fillRect/>
          </a:stretch>
        </p:blipFill>
        <p:spPr>
          <a:xfrm>
            <a:off x="519684" y="1817917"/>
            <a:ext cx="5736093" cy="4408258"/>
          </a:xfrm>
          <a:prstGeom prst="rect">
            <a:avLst/>
          </a:prstGeom>
        </p:spPr>
      </p:pic>
      <p:pic>
        <p:nvPicPr>
          <p:cNvPr id="5" name="Picture 5" descr="Text&#10;&#10;Description automatically generated">
            <a:extLst>
              <a:ext uri="{FF2B5EF4-FFF2-40B4-BE49-F238E27FC236}">
                <a16:creationId xmlns:a16="http://schemas.microsoft.com/office/drawing/2014/main" id="{FC77CA28-FBF4-489A-DD5E-11D61BFEE178}"/>
              </a:ext>
            </a:extLst>
          </p:cNvPr>
          <p:cNvPicPr>
            <a:picLocks noChangeAspect="1"/>
          </p:cNvPicPr>
          <p:nvPr/>
        </p:nvPicPr>
        <p:blipFill>
          <a:blip r:embed="rId5"/>
          <a:stretch>
            <a:fillRect/>
          </a:stretch>
        </p:blipFill>
        <p:spPr>
          <a:xfrm>
            <a:off x="6362700" y="3423671"/>
            <a:ext cx="5335205" cy="1406954"/>
          </a:xfrm>
          <a:prstGeom prst="rect">
            <a:avLst/>
          </a:prstGeom>
        </p:spPr>
      </p:pic>
      <p:sp>
        <p:nvSpPr>
          <p:cNvPr id="6" name="TextBox 5">
            <a:extLst>
              <a:ext uri="{FF2B5EF4-FFF2-40B4-BE49-F238E27FC236}">
                <a16:creationId xmlns:a16="http://schemas.microsoft.com/office/drawing/2014/main" id="{6B391DC9-CE71-FC02-85D4-0041E7FC726A}"/>
              </a:ext>
            </a:extLst>
          </p:cNvPr>
          <p:cNvSpPr txBox="1"/>
          <p:nvPr/>
        </p:nvSpPr>
        <p:spPr>
          <a:xfrm>
            <a:off x="9992017" y="6048524"/>
            <a:ext cx="18784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t>
            </a:r>
            <a:r>
              <a:rPr lang="en-US" err="1">
                <a:ea typeface="+mn-lt"/>
                <a:cs typeface="+mn-lt"/>
              </a:rPr>
              <a:t>GeneSight</a:t>
            </a:r>
            <a:r>
              <a:rPr lang="en-US">
                <a:ea typeface="+mn-lt"/>
                <a:cs typeface="+mn-lt"/>
              </a:rPr>
              <a:t>, n.d.)</a:t>
            </a:r>
          </a:p>
          <a:p>
            <a:pPr algn="l"/>
            <a:endParaRPr lang="en-US">
              <a:cs typeface="Calibri"/>
            </a:endParaRPr>
          </a:p>
        </p:txBody>
      </p:sp>
      <p:pic>
        <p:nvPicPr>
          <p:cNvPr id="3" name="Audio Recording Sep 25, 2022 at 10:08:31 AM" descr="Audio Recording Sep 25, 2022 at 10:08:31 AM">
            <a:hlinkClick r:id="" action="ppaction://media"/>
            <a:extLst>
              <a:ext uri="{FF2B5EF4-FFF2-40B4-BE49-F238E27FC236}">
                <a16:creationId xmlns:a16="http://schemas.microsoft.com/office/drawing/2014/main" id="{8DED6F30-C98B-567C-4F0B-9D71A0CE612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541000" y="5088155"/>
            <a:ext cx="812800" cy="812800"/>
          </a:xfrm>
          <a:prstGeom prst="rect">
            <a:avLst/>
          </a:prstGeom>
        </p:spPr>
      </p:pic>
    </p:spTree>
    <p:extLst>
      <p:ext uri="{BB962C8B-B14F-4D97-AF65-F5344CB8AC3E}">
        <p14:creationId xmlns:p14="http://schemas.microsoft.com/office/powerpoint/2010/main" val="4112047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7BC371E-FA11-BA50-7DBA-DFB988F81FAE}"/>
              </a:ext>
            </a:extLst>
          </p:cNvPr>
          <p:cNvPicPr>
            <a:picLocks noChangeAspect="1"/>
          </p:cNvPicPr>
          <p:nvPr/>
        </p:nvPicPr>
        <p:blipFill rotWithShape="1">
          <a:blip r:embed="rId5"/>
          <a:srcRect r="5882" b="-1"/>
          <a:stretch/>
        </p:blipFill>
        <p:spPr>
          <a:xfrm>
            <a:off x="2522356" y="10"/>
            <a:ext cx="9669642" cy="6857990"/>
          </a:xfrm>
          <a:prstGeom prst="rect">
            <a:avLst/>
          </a:prstGeom>
        </p:spPr>
      </p:pic>
      <p:sp>
        <p:nvSpPr>
          <p:cNvPr id="14"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268A7F-507B-1D93-B336-9058D8049D30}"/>
              </a:ext>
            </a:extLst>
          </p:cNvPr>
          <p:cNvSpPr>
            <a:spLocks noGrp="1"/>
          </p:cNvSpPr>
          <p:nvPr>
            <p:ph type="title"/>
          </p:nvPr>
        </p:nvSpPr>
        <p:spPr>
          <a:xfrm>
            <a:off x="838200" y="365125"/>
            <a:ext cx="5506345" cy="1899912"/>
          </a:xfrm>
        </p:spPr>
        <p:txBody>
          <a:bodyPr>
            <a:normAutofit/>
          </a:bodyPr>
          <a:lstStyle/>
          <a:p>
            <a:r>
              <a:rPr lang="en-US" sz="4000"/>
              <a:t>Application to Practice</a:t>
            </a:r>
          </a:p>
        </p:txBody>
      </p:sp>
      <p:sp>
        <p:nvSpPr>
          <p:cNvPr id="3" name="Content Placeholder 2">
            <a:extLst>
              <a:ext uri="{FF2B5EF4-FFF2-40B4-BE49-F238E27FC236}">
                <a16:creationId xmlns:a16="http://schemas.microsoft.com/office/drawing/2014/main" id="{54F56D7F-8C75-B4A0-DCE0-289B678A4B45}"/>
              </a:ext>
            </a:extLst>
          </p:cNvPr>
          <p:cNvSpPr>
            <a:spLocks noGrp="1"/>
          </p:cNvSpPr>
          <p:nvPr>
            <p:ph idx="1"/>
          </p:nvPr>
        </p:nvSpPr>
        <p:spPr>
          <a:xfrm>
            <a:off x="838197" y="1951601"/>
            <a:ext cx="3822189" cy="3742762"/>
          </a:xfrm>
        </p:spPr>
        <p:txBody>
          <a:bodyPr>
            <a:normAutofit/>
          </a:bodyPr>
          <a:lstStyle/>
          <a:p>
            <a:r>
              <a:rPr lang="en-US" sz="1600"/>
              <a:t>Personalized medicine</a:t>
            </a:r>
          </a:p>
          <a:p>
            <a:r>
              <a:rPr lang="en-US" sz="1600"/>
              <a:t>Utilization of pharmacogenomics in clinical decision making </a:t>
            </a:r>
          </a:p>
          <a:p>
            <a:r>
              <a:rPr lang="en-US" sz="1600"/>
              <a:t>Impact of pharmacogenomics on personalized medicine: </a:t>
            </a:r>
          </a:p>
          <a:p>
            <a:pPr lvl="1"/>
            <a:r>
              <a:rPr lang="en-US" sz="1600"/>
              <a:t>Cancer</a:t>
            </a:r>
          </a:p>
          <a:p>
            <a:pPr lvl="1"/>
            <a:r>
              <a:rPr lang="en-US" sz="1600"/>
              <a:t>Neurodegenerative diseases</a:t>
            </a:r>
          </a:p>
          <a:p>
            <a:pPr lvl="1"/>
            <a:r>
              <a:rPr lang="en-US" sz="1600"/>
              <a:t>Thrombosis</a:t>
            </a:r>
          </a:p>
          <a:p>
            <a:pPr lvl="1"/>
            <a:r>
              <a:rPr lang="en-US" sz="1600"/>
              <a:t>Cardiovascular diseases</a:t>
            </a:r>
          </a:p>
          <a:p>
            <a:pPr lvl="1"/>
            <a:r>
              <a:rPr lang="en-US" sz="1600"/>
              <a:t>Anesthesia </a:t>
            </a:r>
          </a:p>
          <a:p>
            <a:pPr lvl="1"/>
            <a:r>
              <a:rPr lang="en-US" sz="1600"/>
              <a:t>Type 2 Diabetes</a:t>
            </a:r>
          </a:p>
          <a:p>
            <a:pPr lvl="1"/>
            <a:r>
              <a:rPr lang="en-US" sz="1600"/>
              <a:t>Psychiatry </a:t>
            </a:r>
          </a:p>
          <a:p>
            <a:pPr lvl="1"/>
            <a:r>
              <a:rPr lang="en-US" sz="1600"/>
              <a:t>Hypertension</a:t>
            </a:r>
          </a:p>
        </p:txBody>
      </p:sp>
      <p:sp>
        <p:nvSpPr>
          <p:cNvPr id="5" name="TextBox 4">
            <a:extLst>
              <a:ext uri="{FF2B5EF4-FFF2-40B4-BE49-F238E27FC236}">
                <a16:creationId xmlns:a16="http://schemas.microsoft.com/office/drawing/2014/main" id="{73D60228-87EA-385B-B28D-848C932DD1F0}"/>
              </a:ext>
            </a:extLst>
          </p:cNvPr>
          <p:cNvSpPr txBox="1"/>
          <p:nvPr/>
        </p:nvSpPr>
        <p:spPr>
          <a:xfrm>
            <a:off x="10960100" y="6451600"/>
            <a:ext cx="1003300" cy="276999"/>
          </a:xfrm>
          <a:prstGeom prst="rect">
            <a:avLst/>
          </a:prstGeom>
          <a:noFill/>
        </p:spPr>
        <p:txBody>
          <a:bodyPr wrap="square" rtlCol="0">
            <a:spAutoFit/>
          </a:bodyPr>
          <a:lstStyle/>
          <a:p>
            <a:r>
              <a:rPr lang="en-US" sz="1200"/>
              <a:t>(Singh, 2019)</a:t>
            </a:r>
          </a:p>
        </p:txBody>
      </p:sp>
      <p:pic>
        <p:nvPicPr>
          <p:cNvPr id="6" name="Audio Recording Sep 25, 2022 at 2:10:56 PM" descr="Audio Recording Sep 25, 2022 at 2:10:56 PM">
            <a:hlinkClick r:id="" action="ppaction://media"/>
            <a:extLst>
              <a:ext uri="{FF2B5EF4-FFF2-40B4-BE49-F238E27FC236}">
                <a16:creationId xmlns:a16="http://schemas.microsoft.com/office/drawing/2014/main" id="{9EA0A0FC-D3E3-8B6B-C3C4-3BD30C61C42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77600" y="5638800"/>
            <a:ext cx="812800" cy="812800"/>
          </a:xfrm>
          <a:prstGeom prst="rect">
            <a:avLst/>
          </a:prstGeom>
        </p:spPr>
      </p:pic>
    </p:spTree>
    <p:extLst>
      <p:ext uri="{BB962C8B-B14F-4D97-AF65-F5344CB8AC3E}">
        <p14:creationId xmlns:p14="http://schemas.microsoft.com/office/powerpoint/2010/main" val="262568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5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89634"/>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able&#10;&#10;Description automatically generated">
            <a:extLst>
              <a:ext uri="{FF2B5EF4-FFF2-40B4-BE49-F238E27FC236}">
                <a16:creationId xmlns:a16="http://schemas.microsoft.com/office/drawing/2014/main" id="{B97831D6-AC48-5E1E-EB45-B8640EC08D4E}"/>
              </a:ext>
            </a:extLst>
          </p:cNvPr>
          <p:cNvPicPr>
            <a:picLocks noChangeAspect="1"/>
          </p:cNvPicPr>
          <p:nvPr/>
        </p:nvPicPr>
        <p:blipFill>
          <a:blip r:embed="rId4"/>
          <a:stretch>
            <a:fillRect/>
          </a:stretch>
        </p:blipFill>
        <p:spPr>
          <a:xfrm>
            <a:off x="1416262" y="889634"/>
            <a:ext cx="3955465" cy="5071110"/>
          </a:xfrm>
          <a:prstGeom prst="rect">
            <a:avLst/>
          </a:prstGeom>
        </p:spPr>
      </p:pic>
      <p:cxnSp>
        <p:nvCxnSpPr>
          <p:cNvPr id="18" name="Straight Connector 15">
            <a:extLst>
              <a:ext uri="{FF2B5EF4-FFF2-40B4-BE49-F238E27FC236}">
                <a16:creationId xmlns:a16="http://schemas.microsoft.com/office/drawing/2014/main" id="{5D1CEE39-A6DC-4DE0-9789-206F1A9888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26744" y="889634"/>
            <a:ext cx="0" cy="507492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Table&#10;&#10;Description automatically generated">
            <a:extLst>
              <a:ext uri="{FF2B5EF4-FFF2-40B4-BE49-F238E27FC236}">
                <a16:creationId xmlns:a16="http://schemas.microsoft.com/office/drawing/2014/main" id="{0C6D8C85-78FE-E60C-5B22-04823EF1D2A4}"/>
              </a:ext>
            </a:extLst>
          </p:cNvPr>
          <p:cNvPicPr>
            <a:picLocks noChangeAspect="1"/>
          </p:cNvPicPr>
          <p:nvPr/>
        </p:nvPicPr>
        <p:blipFill>
          <a:blip r:embed="rId5"/>
          <a:stretch>
            <a:fillRect/>
          </a:stretch>
        </p:blipFill>
        <p:spPr>
          <a:xfrm>
            <a:off x="7114728" y="889634"/>
            <a:ext cx="3486388" cy="5071110"/>
          </a:xfrm>
          <a:prstGeom prst="rect">
            <a:avLst/>
          </a:prstGeom>
        </p:spPr>
      </p:pic>
      <p:sp>
        <p:nvSpPr>
          <p:cNvPr id="8" name="TextBox 7">
            <a:extLst>
              <a:ext uri="{FF2B5EF4-FFF2-40B4-BE49-F238E27FC236}">
                <a16:creationId xmlns:a16="http://schemas.microsoft.com/office/drawing/2014/main" id="{64FE0DD9-92AA-AAE9-2788-28396F3A8054}"/>
              </a:ext>
            </a:extLst>
          </p:cNvPr>
          <p:cNvSpPr txBox="1"/>
          <p:nvPr/>
        </p:nvSpPr>
        <p:spPr>
          <a:xfrm>
            <a:off x="10601116" y="6132372"/>
            <a:ext cx="1352878" cy="276999"/>
          </a:xfrm>
          <a:prstGeom prst="rect">
            <a:avLst/>
          </a:prstGeom>
          <a:noFill/>
        </p:spPr>
        <p:txBody>
          <a:bodyPr wrap="square" rtlCol="0">
            <a:spAutoFit/>
          </a:bodyPr>
          <a:lstStyle/>
          <a:p>
            <a:r>
              <a:rPr lang="en-US" sz="1200"/>
              <a:t>(Singh, 2019)</a:t>
            </a:r>
          </a:p>
        </p:txBody>
      </p:sp>
      <p:pic>
        <p:nvPicPr>
          <p:cNvPr id="2" name="Audio Recording Sep 25, 2022 at 2:11:25 PM" descr="Audio Recording Sep 25, 2022 at 2:11:25 PM">
            <a:hlinkClick r:id="" action="ppaction://media"/>
            <a:extLst>
              <a:ext uri="{FF2B5EF4-FFF2-40B4-BE49-F238E27FC236}">
                <a16:creationId xmlns:a16="http://schemas.microsoft.com/office/drawing/2014/main" id="{ADD093DC-6C18-4675-A52D-29BDADC43E7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718313" y="5233758"/>
            <a:ext cx="812800" cy="812800"/>
          </a:xfrm>
          <a:prstGeom prst="rect">
            <a:avLst/>
          </a:prstGeom>
        </p:spPr>
      </p:pic>
    </p:spTree>
    <p:extLst>
      <p:ext uri="{BB962C8B-B14F-4D97-AF65-F5344CB8AC3E}">
        <p14:creationId xmlns:p14="http://schemas.microsoft.com/office/powerpoint/2010/main" val="103882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4F519EA-836C-4E21-87EE-CE7AB0186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6280"/>
            <a:ext cx="4449464"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3374" y="702944"/>
            <a:ext cx="5369325" cy="5586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FD32E0-5AB2-EA6C-5F26-F72B767AA4F7}"/>
              </a:ext>
            </a:extLst>
          </p:cNvPr>
          <p:cNvSpPr>
            <a:spLocks noGrp="1"/>
          </p:cNvSpPr>
          <p:nvPr>
            <p:ph type="title"/>
          </p:nvPr>
        </p:nvSpPr>
        <p:spPr>
          <a:xfrm>
            <a:off x="1016805" y="1345958"/>
            <a:ext cx="4193196" cy="4166085"/>
          </a:xfrm>
        </p:spPr>
        <p:txBody>
          <a:bodyPr>
            <a:normAutofit/>
          </a:bodyPr>
          <a:lstStyle/>
          <a:p>
            <a:r>
              <a:rPr lang="en-US" sz="4600"/>
              <a:t>Challenges to Widespread Use of Genotyping</a:t>
            </a:r>
          </a:p>
        </p:txBody>
      </p:sp>
      <p:grpSp>
        <p:nvGrpSpPr>
          <p:cNvPr id="14" name="Group 13">
            <a:extLst>
              <a:ext uri="{FF2B5EF4-FFF2-40B4-BE49-F238E27FC236}">
                <a16:creationId xmlns:a16="http://schemas.microsoft.com/office/drawing/2014/main" id="{C833A70A-9722-46F0-A5EB-C72F787470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15" name="Rectangle 2">
              <a:extLst>
                <a:ext uri="{FF2B5EF4-FFF2-40B4-BE49-F238E27FC236}">
                  <a16:creationId xmlns:a16="http://schemas.microsoft.com/office/drawing/2014/main" id="{0E424FCE-3213-4BEE-A1E8-B7E8AEA5A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59">
              <a:extLst>
                <a:ext uri="{FF2B5EF4-FFF2-40B4-BE49-F238E27FC236}">
                  <a16:creationId xmlns:a16="http://schemas.microsoft.com/office/drawing/2014/main" id="{5EE95433-383A-45BD-BFCA-833B8F0AE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2">
              <a:extLst>
                <a:ext uri="{FF2B5EF4-FFF2-40B4-BE49-F238E27FC236}">
                  <a16:creationId xmlns:a16="http://schemas.microsoft.com/office/drawing/2014/main" id="{2EEA944D-C4D5-48D7-804D-86BE8AFC8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F3FCE305-3F55-48BF-8549-01E0364C8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23D7F518-6C41-4C3F-9060-C9FE0B1D4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3B93E94B-19C7-49C9-A135-582F72B1A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FEF28287-3D78-44FC-8C53-70755EAF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2">
              <a:extLst>
                <a:ext uri="{FF2B5EF4-FFF2-40B4-BE49-F238E27FC236}">
                  <a16:creationId xmlns:a16="http://schemas.microsoft.com/office/drawing/2014/main" id="{2E8ECBA7-D5B5-48AD-9108-4EB4FB5AA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69CDB17F-9370-4BDB-AF7D-0C10664AF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65D03FDE-4254-4CCB-ACA1-CCF9ED99A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
              <a:extLst>
                <a:ext uri="{FF2B5EF4-FFF2-40B4-BE49-F238E27FC236}">
                  <a16:creationId xmlns:a16="http://schemas.microsoft.com/office/drawing/2014/main" id="{406E5C16-E87A-48D6-808A-4E99A9FA2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59">
              <a:extLst>
                <a:ext uri="{FF2B5EF4-FFF2-40B4-BE49-F238E27FC236}">
                  <a16:creationId xmlns:a16="http://schemas.microsoft.com/office/drawing/2014/main" id="{DD6696B0-7715-471B-835A-DA4F6E0B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2">
              <a:extLst>
                <a:ext uri="{FF2B5EF4-FFF2-40B4-BE49-F238E27FC236}">
                  <a16:creationId xmlns:a16="http://schemas.microsoft.com/office/drawing/2014/main" id="{7B7BE224-1A69-42AA-9C1C-29ADE08B2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F4CBB296-B6FF-43BA-A2F1-471A7D6A3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7B9B8F5E-97B1-4CC6-A25F-0406AF9F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9EB4DAA2-343C-4239-A2B2-D2412770B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8D6B2AAD-8F5E-4D57-B2E6-7DBB7953C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2">
              <a:extLst>
                <a:ext uri="{FF2B5EF4-FFF2-40B4-BE49-F238E27FC236}">
                  <a16:creationId xmlns:a16="http://schemas.microsoft.com/office/drawing/2014/main" id="{9CE95F93-6BC5-4616-9F8D-B941B4B8F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A8C3D8DE-DC76-487C-8C2A-7684D5C9E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56088CB5-E2A8-49A4-8AB5-6D5463E03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
              <a:extLst>
                <a:ext uri="{FF2B5EF4-FFF2-40B4-BE49-F238E27FC236}">
                  <a16:creationId xmlns:a16="http://schemas.microsoft.com/office/drawing/2014/main" id="{372F50F8-8B88-48EF-B21C-B5B26426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59">
              <a:extLst>
                <a:ext uri="{FF2B5EF4-FFF2-40B4-BE49-F238E27FC236}">
                  <a16:creationId xmlns:a16="http://schemas.microsoft.com/office/drawing/2014/main" id="{37008499-DF9A-4230-BE00-35B862316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2">
              <a:extLst>
                <a:ext uri="{FF2B5EF4-FFF2-40B4-BE49-F238E27FC236}">
                  <a16:creationId xmlns:a16="http://schemas.microsoft.com/office/drawing/2014/main" id="{BCEE48F0-E436-451D-A5FE-0D818D1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6852656E-1E8F-41F9-900D-8E8CC1B2B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489DA605-39DD-45FD-9796-12A36B23B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2D7FD164-11CB-E80A-12BB-7A58B4C0F036}"/>
              </a:ext>
            </a:extLst>
          </p:cNvPr>
          <p:cNvSpPr>
            <a:spLocks noGrp="1"/>
          </p:cNvSpPr>
          <p:nvPr>
            <p:ph idx="1"/>
          </p:nvPr>
        </p:nvSpPr>
        <p:spPr>
          <a:xfrm>
            <a:off x="6229734" y="750307"/>
            <a:ext cx="5369326" cy="5357387"/>
          </a:xfrm>
        </p:spPr>
        <p:txBody>
          <a:bodyPr anchor="ctr">
            <a:normAutofit/>
          </a:bodyPr>
          <a:lstStyle/>
          <a:p>
            <a:r>
              <a:rPr lang="en-US" sz="2200"/>
              <a:t>Limitations in the design of published pharmacogenetic studies</a:t>
            </a:r>
          </a:p>
          <a:p>
            <a:r>
              <a:rPr lang="en-US" sz="2200"/>
              <a:t>Regulatory and ethical concerns</a:t>
            </a:r>
          </a:p>
          <a:p>
            <a:r>
              <a:rPr lang="en-US" sz="2200"/>
              <a:t>Lack of cost effectiveness analyses </a:t>
            </a:r>
          </a:p>
          <a:p>
            <a:r>
              <a:rPr lang="en-US" sz="2200"/>
              <a:t>Limitations in the number of available tests and guidelines for implementation</a:t>
            </a:r>
          </a:p>
          <a:p>
            <a:r>
              <a:rPr lang="en-US" sz="2200"/>
              <a:t>Lack of education </a:t>
            </a:r>
          </a:p>
          <a:p>
            <a:r>
              <a:rPr lang="en-US" sz="2200"/>
              <a:t>Potential delay in therapy </a:t>
            </a:r>
          </a:p>
        </p:txBody>
      </p:sp>
      <p:sp>
        <p:nvSpPr>
          <p:cNvPr id="4" name="TextBox 3">
            <a:extLst>
              <a:ext uri="{FF2B5EF4-FFF2-40B4-BE49-F238E27FC236}">
                <a16:creationId xmlns:a16="http://schemas.microsoft.com/office/drawing/2014/main" id="{FA708DCD-9198-CB86-49F8-08CFAFDB06C7}"/>
              </a:ext>
            </a:extLst>
          </p:cNvPr>
          <p:cNvSpPr txBox="1"/>
          <p:nvPr/>
        </p:nvSpPr>
        <p:spPr>
          <a:xfrm>
            <a:off x="10042652" y="6328958"/>
            <a:ext cx="2146300" cy="307777"/>
          </a:xfrm>
          <a:prstGeom prst="rect">
            <a:avLst/>
          </a:prstGeom>
          <a:noFill/>
        </p:spPr>
        <p:txBody>
          <a:bodyPr wrap="square" rtlCol="0">
            <a:spAutoFit/>
          </a:bodyPr>
          <a:lstStyle/>
          <a:p>
            <a:r>
              <a:rPr lang="en-US" sz="1400"/>
              <a:t>(</a:t>
            </a:r>
            <a:r>
              <a:rPr lang="en-US" sz="1400" err="1"/>
              <a:t>Tantisira</a:t>
            </a:r>
            <a:r>
              <a:rPr lang="en-US" sz="1400"/>
              <a:t> &amp; Weiss, 2022)</a:t>
            </a:r>
          </a:p>
        </p:txBody>
      </p:sp>
      <p:pic>
        <p:nvPicPr>
          <p:cNvPr id="5" name="Audio Recording Sep 25, 2022 at 2:15:18 PM" descr="Audio Recording Sep 25, 2022 at 2:15:18 PM">
            <a:hlinkClick r:id="" action="ppaction://media"/>
            <a:extLst>
              <a:ext uri="{FF2B5EF4-FFF2-40B4-BE49-F238E27FC236}">
                <a16:creationId xmlns:a16="http://schemas.microsoft.com/office/drawing/2014/main" id="{83BC516B-F173-CF2B-DDEF-3FFDBE0E75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68826" y="5405526"/>
            <a:ext cx="812800" cy="812800"/>
          </a:xfrm>
          <a:prstGeom prst="rect">
            <a:avLst/>
          </a:prstGeom>
        </p:spPr>
      </p:pic>
    </p:spTree>
    <p:extLst>
      <p:ext uri="{BB962C8B-B14F-4D97-AF65-F5344CB8AC3E}">
        <p14:creationId xmlns:p14="http://schemas.microsoft.com/office/powerpoint/2010/main" val="186292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E258E9CE-E060-B16A-4D97-6E654EA7CA7F}"/>
              </a:ext>
            </a:extLst>
          </p:cNvPr>
          <p:cNvSpPr>
            <a:spLocks noGrp="1"/>
          </p:cNvSpPr>
          <p:nvPr>
            <p:ph type="title"/>
          </p:nvPr>
        </p:nvSpPr>
        <p:spPr>
          <a:xfrm>
            <a:off x="88916" y="685800"/>
            <a:ext cx="3503580" cy="5105400"/>
          </a:xfrm>
        </p:spPr>
        <p:txBody>
          <a:bodyPr>
            <a:normAutofit/>
          </a:bodyPr>
          <a:lstStyle/>
          <a:p>
            <a:r>
              <a:rPr lang="en-US" sz="3200">
                <a:solidFill>
                  <a:srgbClr val="FFFFFF"/>
                </a:solidFill>
              </a:rPr>
              <a:t>Potential Benefits of Pharmacogenomics-based Therapies</a:t>
            </a:r>
          </a:p>
        </p:txBody>
      </p:sp>
      <p:graphicFrame>
        <p:nvGraphicFramePr>
          <p:cNvPr id="5" name="Content Placeholder 2">
            <a:extLst>
              <a:ext uri="{FF2B5EF4-FFF2-40B4-BE49-F238E27FC236}">
                <a16:creationId xmlns:a16="http://schemas.microsoft.com/office/drawing/2014/main" id="{67B8C7EA-BDF4-E4C5-6068-01A86E74712B}"/>
              </a:ext>
            </a:extLst>
          </p:cNvPr>
          <p:cNvGraphicFramePr>
            <a:graphicFrameLocks noGrp="1"/>
          </p:cNvGraphicFramePr>
          <p:nvPr>
            <p:ph idx="1"/>
            <p:extLst>
              <p:ext uri="{D42A27DB-BD31-4B8C-83A1-F6EECF244321}">
                <p14:modId xmlns:p14="http://schemas.microsoft.com/office/powerpoint/2010/main" val="3376919983"/>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Recording Sep 25, 2022 at 2:15:43 PM" descr="Audio Recording Sep 25, 2022 at 2:15:43 PM">
            <a:hlinkClick r:id="" action="ppaction://media"/>
            <a:extLst>
              <a:ext uri="{FF2B5EF4-FFF2-40B4-BE49-F238E27FC236}">
                <a16:creationId xmlns:a16="http://schemas.microsoft.com/office/drawing/2014/main" id="{FAD01129-3AF2-AFAA-D8FC-1509FA6BE90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956332" y="5511800"/>
            <a:ext cx="812800" cy="812800"/>
          </a:xfrm>
          <a:prstGeom prst="rect">
            <a:avLst/>
          </a:prstGeom>
        </p:spPr>
      </p:pic>
      <p:sp>
        <p:nvSpPr>
          <p:cNvPr id="4" name="TextBox 3">
            <a:extLst>
              <a:ext uri="{FF2B5EF4-FFF2-40B4-BE49-F238E27FC236}">
                <a16:creationId xmlns:a16="http://schemas.microsoft.com/office/drawing/2014/main" id="{19411E3C-B856-8FCE-BF62-A46F86696492}"/>
              </a:ext>
            </a:extLst>
          </p:cNvPr>
          <p:cNvSpPr txBox="1"/>
          <p:nvPr/>
        </p:nvSpPr>
        <p:spPr>
          <a:xfrm>
            <a:off x="10444459" y="6324600"/>
            <a:ext cx="2117132" cy="369332"/>
          </a:xfrm>
          <a:prstGeom prst="rect">
            <a:avLst/>
          </a:prstGeom>
          <a:noFill/>
        </p:spPr>
        <p:txBody>
          <a:bodyPr wrap="square" rtlCol="0">
            <a:spAutoFit/>
          </a:bodyPr>
          <a:lstStyle/>
          <a:p>
            <a:r>
              <a:rPr lang="en-US"/>
              <a:t>(Singh, 2019)</a:t>
            </a:r>
          </a:p>
        </p:txBody>
      </p:sp>
    </p:spTree>
    <p:extLst>
      <p:ext uri="{BB962C8B-B14F-4D97-AF65-F5344CB8AC3E}">
        <p14:creationId xmlns:p14="http://schemas.microsoft.com/office/powerpoint/2010/main" val="389267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8AB447-A4B7-44D2-A99D-2E39CCFBD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7375"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1592F6-71C3-67D4-CEE1-45BDF1E073F3}"/>
              </a:ext>
            </a:extLst>
          </p:cNvPr>
          <p:cNvSpPr>
            <a:spLocks noGrp="1"/>
          </p:cNvSpPr>
          <p:nvPr>
            <p:ph type="title"/>
          </p:nvPr>
        </p:nvSpPr>
        <p:spPr>
          <a:xfrm>
            <a:off x="1166649" y="1200457"/>
            <a:ext cx="3771111" cy="4075386"/>
          </a:xfrm>
        </p:spPr>
        <p:txBody>
          <a:bodyPr anchor="ctr">
            <a:normAutofit/>
          </a:bodyPr>
          <a:lstStyle/>
          <a:p>
            <a:r>
              <a:rPr lang="en-US" sz="5400"/>
              <a:t>Future Applications </a:t>
            </a:r>
          </a:p>
        </p:txBody>
      </p:sp>
      <p:grpSp>
        <p:nvGrpSpPr>
          <p:cNvPr id="17" name="Group 16">
            <a:extLst>
              <a:ext uri="{FF2B5EF4-FFF2-40B4-BE49-F238E27FC236}">
                <a16:creationId xmlns:a16="http://schemas.microsoft.com/office/drawing/2014/main" id="{0F06CE9D-DF08-4313-8DD2-D81E1D59F3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18" name="Rectangle 64">
              <a:extLst>
                <a:ext uri="{FF2B5EF4-FFF2-40B4-BE49-F238E27FC236}">
                  <a16:creationId xmlns:a16="http://schemas.microsoft.com/office/drawing/2014/main" id="{55C105DD-77F3-4287-BFFC-B818D6A28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6173F360-EE51-4521-A25E-5869A978B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5414DD3E-CFF7-4BD5-A220-D2F970E5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27190517-FE45-416F-8FE4-7DCF37655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A671D49D-B542-48F6-8659-58E9BC5CB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E481E675-7AFA-43FE-9992-A964F7BC0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55B95BBC-B6C8-4343-A351-48F84A004A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19DD17FE-BE4B-4643-B60F-5EAA77F1C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873D554F-3F0D-4969-8C06-D24F273A4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74151414-E46C-4BF0-A630-1D31400AA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1FBE19C0-69DE-489C-9704-81240B4ED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C8E575F5-CB03-436A-BE1E-AD4850209B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9AE75E9D-C62E-455C-BA30-DE18FA494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CC34A54D-BBB2-4EE0-A8F9-802D52AF5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347BC20E-7862-49A8-BCE2-39521B23C9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3EF1615E-D362-4BBF-A307-4118B72F3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2EF7D2F7-E167-41F3-ADBF-F6D4B97F42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EB1CB26D-EDEF-4AD8-943C-049BD149C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8CB27CB8-B8B6-4C05-9CB1-DF62FE4E1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A78DBF5B-2276-4A2A-945F-3E81A93C1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17EDBFAB-6972-841F-8445-D1452E10FD41}"/>
              </a:ext>
            </a:extLst>
          </p:cNvPr>
          <p:cNvGraphicFramePr>
            <a:graphicFrameLocks noGrp="1"/>
          </p:cNvGraphicFramePr>
          <p:nvPr>
            <p:ph idx="1"/>
            <p:extLst>
              <p:ext uri="{D42A27DB-BD31-4B8C-83A1-F6EECF244321}">
                <p14:modId xmlns:p14="http://schemas.microsoft.com/office/powerpoint/2010/main" val="911518846"/>
              </p:ext>
            </p:extLst>
          </p:nvPr>
        </p:nvGraphicFramePr>
        <p:xfrm>
          <a:off x="6400800" y="382385"/>
          <a:ext cx="5286895" cy="61597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TextBox 3">
            <a:extLst>
              <a:ext uri="{FF2B5EF4-FFF2-40B4-BE49-F238E27FC236}">
                <a16:creationId xmlns:a16="http://schemas.microsoft.com/office/drawing/2014/main" id="{57EECFC5-8B01-1C6F-82D4-58BEBDBE7757}"/>
              </a:ext>
            </a:extLst>
          </p:cNvPr>
          <p:cNvSpPr txBox="1"/>
          <p:nvPr/>
        </p:nvSpPr>
        <p:spPr>
          <a:xfrm>
            <a:off x="10557395" y="6540628"/>
            <a:ext cx="2260600" cy="307777"/>
          </a:xfrm>
          <a:prstGeom prst="rect">
            <a:avLst/>
          </a:prstGeom>
          <a:noFill/>
        </p:spPr>
        <p:txBody>
          <a:bodyPr wrap="square" rtlCol="0">
            <a:spAutoFit/>
          </a:bodyPr>
          <a:lstStyle/>
          <a:p>
            <a:r>
              <a:rPr lang="en-US" sz="1400"/>
              <a:t>(Singh, 2019)</a:t>
            </a:r>
          </a:p>
        </p:txBody>
      </p:sp>
      <p:pic>
        <p:nvPicPr>
          <p:cNvPr id="6" name="Audio Recording Sep 25, 2022 at 2:19:20 PM" descr="Audio Recording Sep 25, 2022 at 2:19:20 PM">
            <a:hlinkClick r:id="" action="ppaction://media"/>
            <a:extLst>
              <a:ext uri="{FF2B5EF4-FFF2-40B4-BE49-F238E27FC236}">
                <a16:creationId xmlns:a16="http://schemas.microsoft.com/office/drawing/2014/main" id="{65A56205-B71D-7C4F-B59C-47FC6B4A816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925695" y="5791945"/>
            <a:ext cx="812800" cy="812800"/>
          </a:xfrm>
          <a:prstGeom prst="rect">
            <a:avLst/>
          </a:prstGeom>
        </p:spPr>
      </p:pic>
    </p:spTree>
    <p:extLst>
      <p:ext uri="{BB962C8B-B14F-4D97-AF65-F5344CB8AC3E}">
        <p14:creationId xmlns:p14="http://schemas.microsoft.com/office/powerpoint/2010/main" val="2793521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2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3CDB30C-1F82-41E6-A067-831D6E891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DDA86DD-F997-4F66-A87C-5B58AB6D1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241B827-437E-40A3-A732-669230D6A5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2435" y="891540"/>
            <a:ext cx="10989565" cy="507111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EDB21D-87A1-CDBA-0D6A-40FCA18DB446}"/>
              </a:ext>
            </a:extLst>
          </p:cNvPr>
          <p:cNvSpPr>
            <a:spLocks noGrp="1"/>
          </p:cNvSpPr>
          <p:nvPr>
            <p:ph type="title"/>
          </p:nvPr>
        </p:nvSpPr>
        <p:spPr>
          <a:xfrm>
            <a:off x="1523984" y="1054121"/>
            <a:ext cx="9465131" cy="1184111"/>
          </a:xfrm>
        </p:spPr>
        <p:txBody>
          <a:bodyPr>
            <a:normAutofit/>
          </a:bodyPr>
          <a:lstStyle/>
          <a:p>
            <a:r>
              <a:rPr lang="en-US">
                <a:cs typeface="Calibri Light"/>
              </a:rPr>
              <a:t>Check-In Question #1</a:t>
            </a:r>
            <a:endParaRPr lang="en-US"/>
          </a:p>
        </p:txBody>
      </p:sp>
      <p:sp>
        <p:nvSpPr>
          <p:cNvPr id="3" name="Content Placeholder 2">
            <a:extLst>
              <a:ext uri="{FF2B5EF4-FFF2-40B4-BE49-F238E27FC236}">
                <a16:creationId xmlns:a16="http://schemas.microsoft.com/office/drawing/2014/main" id="{03F9347E-28CA-838B-8F95-DBD04F7BA22C}"/>
              </a:ext>
            </a:extLst>
          </p:cNvPr>
          <p:cNvSpPr>
            <a:spLocks noGrp="1"/>
          </p:cNvSpPr>
          <p:nvPr>
            <p:ph idx="1"/>
          </p:nvPr>
        </p:nvSpPr>
        <p:spPr>
          <a:xfrm>
            <a:off x="1524000" y="2399099"/>
            <a:ext cx="9465564" cy="3400969"/>
          </a:xfrm>
        </p:spPr>
        <p:txBody>
          <a:bodyPr>
            <a:normAutofit/>
          </a:bodyPr>
          <a:lstStyle/>
          <a:p>
            <a:pPr marL="0" indent="0">
              <a:buNone/>
            </a:pPr>
            <a:r>
              <a:rPr lang="en-US" sz="2400"/>
              <a:t>Which of the following is </a:t>
            </a:r>
            <a:r>
              <a:rPr lang="en-US" sz="2400">
                <a:solidFill>
                  <a:schemeClr val="accent1"/>
                </a:solidFill>
              </a:rPr>
              <a:t>not</a:t>
            </a:r>
            <a:r>
              <a:rPr lang="en-US" sz="2400"/>
              <a:t> a goal of pharmacogenomics?</a:t>
            </a:r>
          </a:p>
          <a:p>
            <a:pPr marL="514350" indent="-514350">
              <a:buAutoNum type="arabicPeriod"/>
            </a:pPr>
            <a:r>
              <a:rPr lang="en-US" sz="2400"/>
              <a:t>Minimize drug toxicity </a:t>
            </a:r>
          </a:p>
          <a:p>
            <a:pPr marL="514350" indent="-514350">
              <a:buAutoNum type="arabicPeriod"/>
            </a:pPr>
            <a:r>
              <a:rPr lang="en-US" sz="2400"/>
              <a:t>Aid in new drug development </a:t>
            </a:r>
          </a:p>
          <a:p>
            <a:pPr marL="514350" indent="-514350">
              <a:buAutoNum type="arabicPeriod"/>
            </a:pPr>
            <a:r>
              <a:rPr lang="en-US" sz="2400"/>
              <a:t>Maximize drug efficacy </a:t>
            </a:r>
          </a:p>
          <a:p>
            <a:pPr marL="514350" indent="-514350">
              <a:buAutoNum type="arabicPeriod"/>
            </a:pPr>
            <a:r>
              <a:rPr lang="en-US" sz="2400"/>
              <a:t>Eliminate the use of prescription medications</a:t>
            </a:r>
          </a:p>
          <a:p>
            <a:pPr marL="514350" indent="-514350">
              <a:buAutoNum type="arabicPeriod"/>
            </a:pPr>
            <a:r>
              <a:rPr lang="en-US" sz="2400"/>
              <a:t>Predict patients who will respond to intervention</a:t>
            </a:r>
          </a:p>
          <a:p>
            <a:pPr marL="0" indent="0">
              <a:buNone/>
            </a:pPr>
            <a:endParaRPr lang="en-US" sz="2400"/>
          </a:p>
        </p:txBody>
      </p:sp>
      <p:pic>
        <p:nvPicPr>
          <p:cNvPr id="4" name="Audio Recording Sep 25, 2022 at 2:19:58 PM" descr="Audio Recording Sep 25, 2022 at 2:19:58 PM">
            <a:hlinkClick r:id="" action="ppaction://media"/>
            <a:extLst>
              <a:ext uri="{FF2B5EF4-FFF2-40B4-BE49-F238E27FC236}">
                <a16:creationId xmlns:a16="http://schemas.microsoft.com/office/drawing/2014/main" id="{5F2D3EB8-9BE6-74EB-4E96-B9C0A8F690F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24895" y="6003925"/>
            <a:ext cx="812800" cy="812800"/>
          </a:xfrm>
          <a:prstGeom prst="rect">
            <a:avLst/>
          </a:prstGeom>
        </p:spPr>
      </p:pic>
    </p:spTree>
    <p:extLst>
      <p:ext uri="{BB962C8B-B14F-4D97-AF65-F5344CB8AC3E}">
        <p14:creationId xmlns:p14="http://schemas.microsoft.com/office/powerpoint/2010/main" val="23429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3CDB30C-1F82-41E6-A067-831D6E891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DDA86DD-F997-4F66-A87C-5B58AB6D1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241B827-437E-40A3-A732-669230D6A5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2435" y="891540"/>
            <a:ext cx="10989565" cy="507111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EDB21D-87A1-CDBA-0D6A-40FCA18DB446}"/>
              </a:ext>
            </a:extLst>
          </p:cNvPr>
          <p:cNvSpPr>
            <a:spLocks noGrp="1"/>
          </p:cNvSpPr>
          <p:nvPr>
            <p:ph type="title"/>
          </p:nvPr>
        </p:nvSpPr>
        <p:spPr>
          <a:xfrm>
            <a:off x="1523984" y="1054121"/>
            <a:ext cx="9465131" cy="1184111"/>
          </a:xfrm>
        </p:spPr>
        <p:txBody>
          <a:bodyPr>
            <a:normAutofit/>
          </a:bodyPr>
          <a:lstStyle/>
          <a:p>
            <a:r>
              <a:rPr lang="en-US">
                <a:cs typeface="Calibri Light"/>
              </a:rPr>
              <a:t>Check-In Question #1</a:t>
            </a:r>
            <a:endParaRPr lang="en-US"/>
          </a:p>
        </p:txBody>
      </p:sp>
      <p:sp>
        <p:nvSpPr>
          <p:cNvPr id="3" name="Content Placeholder 2">
            <a:extLst>
              <a:ext uri="{FF2B5EF4-FFF2-40B4-BE49-F238E27FC236}">
                <a16:creationId xmlns:a16="http://schemas.microsoft.com/office/drawing/2014/main" id="{03F9347E-28CA-838B-8F95-DBD04F7BA22C}"/>
              </a:ext>
            </a:extLst>
          </p:cNvPr>
          <p:cNvSpPr>
            <a:spLocks noGrp="1"/>
          </p:cNvSpPr>
          <p:nvPr>
            <p:ph idx="1"/>
          </p:nvPr>
        </p:nvSpPr>
        <p:spPr>
          <a:xfrm>
            <a:off x="1524000" y="2399099"/>
            <a:ext cx="9465564" cy="3400969"/>
          </a:xfrm>
        </p:spPr>
        <p:txBody>
          <a:bodyPr>
            <a:normAutofit/>
          </a:bodyPr>
          <a:lstStyle/>
          <a:p>
            <a:pPr marL="0" indent="0">
              <a:buNone/>
            </a:pPr>
            <a:r>
              <a:rPr lang="en-US" sz="2400"/>
              <a:t>Which of the following is </a:t>
            </a:r>
            <a:r>
              <a:rPr lang="en-US" sz="2400">
                <a:solidFill>
                  <a:schemeClr val="accent1"/>
                </a:solidFill>
              </a:rPr>
              <a:t>not</a:t>
            </a:r>
            <a:r>
              <a:rPr lang="en-US" sz="2400"/>
              <a:t> a goal of pharmacogenomics?</a:t>
            </a:r>
          </a:p>
          <a:p>
            <a:pPr marL="514350" indent="-514350">
              <a:buAutoNum type="arabicPeriod"/>
            </a:pPr>
            <a:r>
              <a:rPr lang="en-US" sz="2400"/>
              <a:t>Minimize drug toxicity </a:t>
            </a:r>
          </a:p>
          <a:p>
            <a:pPr marL="514350" indent="-514350">
              <a:buAutoNum type="arabicPeriod"/>
            </a:pPr>
            <a:r>
              <a:rPr lang="en-US" sz="2400"/>
              <a:t>Aid in new drug development </a:t>
            </a:r>
          </a:p>
          <a:p>
            <a:pPr marL="514350" indent="-514350">
              <a:buAutoNum type="arabicPeriod"/>
            </a:pPr>
            <a:r>
              <a:rPr lang="en-US" sz="2400"/>
              <a:t>Maximize drug efficacy </a:t>
            </a:r>
          </a:p>
          <a:p>
            <a:pPr marL="514350" indent="-514350">
              <a:buAutoNum type="arabicPeriod"/>
            </a:pPr>
            <a:r>
              <a:rPr lang="en-US" sz="2400">
                <a:solidFill>
                  <a:schemeClr val="accent1"/>
                </a:solidFill>
              </a:rPr>
              <a:t>Eliminate the use of prescription medications</a:t>
            </a:r>
          </a:p>
          <a:p>
            <a:pPr marL="514350" indent="-514350">
              <a:buAutoNum type="arabicPeriod"/>
            </a:pPr>
            <a:r>
              <a:rPr lang="en-US" sz="2400"/>
              <a:t>Predict patients who will respond to intervention</a:t>
            </a:r>
          </a:p>
          <a:p>
            <a:pPr marL="0" indent="0">
              <a:buNone/>
            </a:pPr>
            <a:endParaRPr lang="en-US" sz="2400"/>
          </a:p>
        </p:txBody>
      </p:sp>
      <p:sp>
        <p:nvSpPr>
          <p:cNvPr id="4" name="TextBox 3">
            <a:extLst>
              <a:ext uri="{FF2B5EF4-FFF2-40B4-BE49-F238E27FC236}">
                <a16:creationId xmlns:a16="http://schemas.microsoft.com/office/drawing/2014/main" id="{9EA26A92-447D-CBD0-5D47-415C5DF03A99}"/>
              </a:ext>
            </a:extLst>
          </p:cNvPr>
          <p:cNvSpPr txBox="1"/>
          <p:nvPr/>
        </p:nvSpPr>
        <p:spPr>
          <a:xfrm>
            <a:off x="8817224" y="6298987"/>
            <a:ext cx="3224344" cy="307777"/>
          </a:xfrm>
          <a:prstGeom prst="rect">
            <a:avLst/>
          </a:prstGeom>
          <a:noFill/>
        </p:spPr>
        <p:txBody>
          <a:bodyPr wrap="none" rtlCol="0">
            <a:spAutoFit/>
          </a:bodyPr>
          <a:lstStyle/>
          <a:p>
            <a:r>
              <a:rPr lang="en-US" sz="1400"/>
              <a:t>(</a:t>
            </a:r>
            <a:r>
              <a:rPr lang="en-US" sz="1400" err="1"/>
              <a:t>Roden</a:t>
            </a:r>
            <a:r>
              <a:rPr lang="en-US" sz="1400"/>
              <a:t> et al., 2011; Rollinson et al., 2022)</a:t>
            </a:r>
          </a:p>
        </p:txBody>
      </p:sp>
      <p:pic>
        <p:nvPicPr>
          <p:cNvPr id="5" name="Audio Recording Sep 25, 2022 at 2:20:29 PM" descr="Audio Recording Sep 25, 2022 at 2:20:29 PM">
            <a:hlinkClick r:id="" action="ppaction://media"/>
            <a:extLst>
              <a:ext uri="{FF2B5EF4-FFF2-40B4-BE49-F238E27FC236}">
                <a16:creationId xmlns:a16="http://schemas.microsoft.com/office/drawing/2014/main" id="{EC445593-738B-EE2C-35EA-D660A1767BE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72957" y="5486187"/>
            <a:ext cx="812800" cy="812800"/>
          </a:xfrm>
          <a:prstGeom prst="rect">
            <a:avLst/>
          </a:prstGeom>
        </p:spPr>
      </p:pic>
    </p:spTree>
    <p:extLst>
      <p:ext uri="{BB962C8B-B14F-4D97-AF65-F5344CB8AC3E}">
        <p14:creationId xmlns:p14="http://schemas.microsoft.com/office/powerpoint/2010/main" val="379109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FEBC52-C595-D03F-6A9C-DD393AE06189}"/>
              </a:ext>
            </a:extLst>
          </p:cNvPr>
          <p:cNvSpPr>
            <a:spLocks noGrp="1"/>
          </p:cNvSpPr>
          <p:nvPr>
            <p:ph type="title"/>
          </p:nvPr>
        </p:nvSpPr>
        <p:spPr>
          <a:xfrm>
            <a:off x="1166650" y="1332952"/>
            <a:ext cx="3926898" cy="3921176"/>
          </a:xfrm>
        </p:spPr>
        <p:txBody>
          <a:bodyPr vert="horz" lIns="91440" tIns="45720" rIns="91440" bIns="45720" rtlCol="0" anchor="ctr">
            <a:normAutofit/>
          </a:bodyPr>
          <a:lstStyle/>
          <a:p>
            <a:r>
              <a:rPr lang="en-US" sz="5400" kern="1200">
                <a:solidFill>
                  <a:schemeClr val="tx1"/>
                </a:solidFill>
                <a:latin typeface="+mj-lt"/>
                <a:ea typeface="+mj-ea"/>
                <a:cs typeface="+mj-cs"/>
              </a:rPr>
              <a:t>Check-In Question #2</a:t>
            </a:r>
          </a:p>
        </p:txBody>
      </p:sp>
      <p:grpSp>
        <p:nvGrpSpPr>
          <p:cNvPr id="21" name="Group 20">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22"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41668CD4-C50B-CDF3-599F-0FC36BCCAB9E}"/>
              </a:ext>
            </a:extLst>
          </p:cNvPr>
          <p:cNvSpPr txBox="1"/>
          <p:nvPr/>
        </p:nvSpPr>
        <p:spPr>
          <a:xfrm>
            <a:off x="6421120" y="499833"/>
            <a:ext cx="5100320" cy="5581226"/>
          </a:xfrm>
          <a:prstGeom prst="rect">
            <a:avLst/>
          </a:prstGeom>
        </p:spPr>
        <p:txBody>
          <a:bodyPr vert="horz" lIns="91440" tIns="45720" rIns="91440" bIns="45720" rtlCol="0" anchor="ctr">
            <a:normAutofit/>
          </a:bodyPr>
          <a:lstStyle/>
          <a:p>
            <a:pPr lvl="0" defTabSz="914400">
              <a:lnSpc>
                <a:spcPct val="90000"/>
              </a:lnSpc>
              <a:spcAft>
                <a:spcPts val="600"/>
              </a:spcAft>
            </a:pPr>
            <a:r>
              <a:rPr lang="en-US" sz="2200"/>
              <a:t>What is the difference between </a:t>
            </a:r>
            <a:r>
              <a:rPr lang="en-US" sz="2200">
                <a:solidFill>
                  <a:srgbClr val="1D93AD"/>
                </a:solidFill>
              </a:rPr>
              <a:t>pharmacokinetic</a:t>
            </a:r>
            <a:r>
              <a:rPr lang="en-US" sz="2200"/>
              <a:t> genes and </a:t>
            </a:r>
            <a:r>
              <a:rPr lang="en-US" sz="2200">
                <a:solidFill>
                  <a:srgbClr val="1D93AD"/>
                </a:solidFill>
              </a:rPr>
              <a:t>pharmacodynamic</a:t>
            </a:r>
            <a:r>
              <a:rPr lang="en-US" sz="2200"/>
              <a:t> genes? </a:t>
            </a:r>
          </a:p>
        </p:txBody>
      </p:sp>
      <p:pic>
        <p:nvPicPr>
          <p:cNvPr id="3" name="Audio Recording Sep 25, 2022 at 2:20:47 PM" descr="Audio Recording Sep 25, 2022 at 2:20:47 PM">
            <a:hlinkClick r:id="" action="ppaction://media"/>
            <a:extLst>
              <a:ext uri="{FF2B5EF4-FFF2-40B4-BE49-F238E27FC236}">
                <a16:creationId xmlns:a16="http://schemas.microsoft.com/office/drawing/2014/main" id="{5DA4EFF4-F8A2-7324-DA2A-773E04837DF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15040" y="5951767"/>
            <a:ext cx="812800" cy="812800"/>
          </a:xfrm>
          <a:prstGeom prst="rect">
            <a:avLst/>
          </a:prstGeom>
        </p:spPr>
      </p:pic>
    </p:spTree>
    <p:extLst>
      <p:ext uri="{BB962C8B-B14F-4D97-AF65-F5344CB8AC3E}">
        <p14:creationId xmlns:p14="http://schemas.microsoft.com/office/powerpoint/2010/main" val="83044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04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C57F67D8-2BFF-4661-AFAF-E2CE8B7DCE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484632"/>
            <a:ext cx="242107" cy="1340860"/>
            <a:chOff x="56167" y="484632"/>
            <a:chExt cx="242107" cy="1340860"/>
          </a:xfrm>
        </p:grpSpPr>
        <p:sp>
          <p:nvSpPr>
            <p:cNvPr id="13" name="Rectangle 2">
              <a:extLst>
                <a:ext uri="{FF2B5EF4-FFF2-40B4-BE49-F238E27FC236}">
                  <a16:creationId xmlns:a16="http://schemas.microsoft.com/office/drawing/2014/main" id="{4E1D4D71-728F-4B12-9CBF-3E5ABDA9B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0543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9">
              <a:extLst>
                <a:ext uri="{FF2B5EF4-FFF2-40B4-BE49-F238E27FC236}">
                  <a16:creationId xmlns:a16="http://schemas.microsoft.com/office/drawing/2014/main" id="{3513D1C2-B9D1-43DC-8B39-AA4FF5AAD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0543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
              <a:extLst>
                <a:ext uri="{FF2B5EF4-FFF2-40B4-BE49-F238E27FC236}">
                  <a16:creationId xmlns:a16="http://schemas.microsoft.com/office/drawing/2014/main" id="{26CB8B66-F1A8-4DE9-AA67-8A7469BD7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91227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59">
              <a:extLst>
                <a:ext uri="{FF2B5EF4-FFF2-40B4-BE49-F238E27FC236}">
                  <a16:creationId xmlns:a16="http://schemas.microsoft.com/office/drawing/2014/main" id="{1F72E235-B6DE-4EE7-B11D-3FBEF9DC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91227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
              <a:extLst>
                <a:ext uri="{FF2B5EF4-FFF2-40B4-BE49-F238E27FC236}">
                  <a16:creationId xmlns:a16="http://schemas.microsoft.com/office/drawing/2014/main" id="{BA8C164F-E124-4ECF-9FD9-35C1F8E27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77016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59">
              <a:extLst>
                <a:ext uri="{FF2B5EF4-FFF2-40B4-BE49-F238E27FC236}">
                  <a16:creationId xmlns:a16="http://schemas.microsoft.com/office/drawing/2014/main" id="{0151D52D-979C-4B9F-A037-D9DC745367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77016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
              <a:extLst>
                <a:ext uri="{FF2B5EF4-FFF2-40B4-BE49-F238E27FC236}">
                  <a16:creationId xmlns:a16="http://schemas.microsoft.com/office/drawing/2014/main" id="{EE8F116C-C879-4D3A-8F6D-A25B7125E2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62804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59">
              <a:extLst>
                <a:ext uri="{FF2B5EF4-FFF2-40B4-BE49-F238E27FC236}">
                  <a16:creationId xmlns:a16="http://schemas.microsoft.com/office/drawing/2014/main" id="{6709DF44-7C20-4444-8862-A9203CBE64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62804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
              <a:extLst>
                <a:ext uri="{FF2B5EF4-FFF2-40B4-BE49-F238E27FC236}">
                  <a16:creationId xmlns:a16="http://schemas.microsoft.com/office/drawing/2014/main" id="{4D6A9505-9408-4DC6-BD50-75A8C69490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8593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59">
              <a:extLst>
                <a:ext uri="{FF2B5EF4-FFF2-40B4-BE49-F238E27FC236}">
                  <a16:creationId xmlns:a16="http://schemas.microsoft.com/office/drawing/2014/main" id="{419FC7F2-FF7B-464A-8956-817BAD265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8593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
              <a:extLst>
                <a:ext uri="{FF2B5EF4-FFF2-40B4-BE49-F238E27FC236}">
                  <a16:creationId xmlns:a16="http://schemas.microsoft.com/office/drawing/2014/main" id="{C0E235C3-2297-4887-8CF9-78B61DA7D8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7649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59">
              <a:extLst>
                <a:ext uri="{FF2B5EF4-FFF2-40B4-BE49-F238E27FC236}">
                  <a16:creationId xmlns:a16="http://schemas.microsoft.com/office/drawing/2014/main" id="{741D2A4A-2FC3-46D1-94A7-C4BA4823B1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7649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
              <a:extLst>
                <a:ext uri="{FF2B5EF4-FFF2-40B4-BE49-F238E27FC236}">
                  <a16:creationId xmlns:a16="http://schemas.microsoft.com/office/drawing/2014/main" id="{2E7DFA72-3CFE-4FB2-A769-C3D65C30CC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6228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59">
              <a:extLst>
                <a:ext uri="{FF2B5EF4-FFF2-40B4-BE49-F238E27FC236}">
                  <a16:creationId xmlns:a16="http://schemas.microsoft.com/office/drawing/2014/main" id="{FFB273F7-B602-4697-92DA-B9C0B70E3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6228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
              <a:extLst>
                <a:ext uri="{FF2B5EF4-FFF2-40B4-BE49-F238E27FC236}">
                  <a16:creationId xmlns:a16="http://schemas.microsoft.com/office/drawing/2014/main" id="{C76D34E0-BC86-46D8-920E-594A3C4B6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4807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59">
              <a:extLst>
                <a:ext uri="{FF2B5EF4-FFF2-40B4-BE49-F238E27FC236}">
                  <a16:creationId xmlns:a16="http://schemas.microsoft.com/office/drawing/2014/main" id="{F17BC71C-4B64-4990-90FF-78123B720C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4807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
              <a:extLst>
                <a:ext uri="{FF2B5EF4-FFF2-40B4-BE49-F238E27FC236}">
                  <a16:creationId xmlns:a16="http://schemas.microsoft.com/office/drawing/2014/main" id="{C807F90E-DB0C-4841-BFE0-9413759C2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3386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59">
              <a:extLst>
                <a:ext uri="{FF2B5EF4-FFF2-40B4-BE49-F238E27FC236}">
                  <a16:creationId xmlns:a16="http://schemas.microsoft.com/office/drawing/2014/main" id="{F7E71EE5-0746-4E81-B154-BAC5FF8671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3386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
              <a:extLst>
                <a:ext uri="{FF2B5EF4-FFF2-40B4-BE49-F238E27FC236}">
                  <a16:creationId xmlns:a16="http://schemas.microsoft.com/office/drawing/2014/main" id="{7FDDC085-25CA-4499-AAD9-DEA2035223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1965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59">
              <a:extLst>
                <a:ext uri="{FF2B5EF4-FFF2-40B4-BE49-F238E27FC236}">
                  <a16:creationId xmlns:a16="http://schemas.microsoft.com/office/drawing/2014/main" id="{1303C688-1ED7-46BE-B0EC-4638C54941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1965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542DBED4-6CBD-B1A4-49B1-62633F271A65}"/>
              </a:ext>
            </a:extLst>
          </p:cNvPr>
          <p:cNvSpPr>
            <a:spLocks noGrp="1"/>
          </p:cNvSpPr>
          <p:nvPr>
            <p:ph idx="1"/>
          </p:nvPr>
        </p:nvSpPr>
        <p:spPr>
          <a:xfrm>
            <a:off x="597407" y="2721429"/>
            <a:ext cx="11000233" cy="3494314"/>
          </a:xfrm>
        </p:spPr>
        <p:txBody>
          <a:bodyPr anchor="ctr">
            <a:normAutofit/>
          </a:bodyPr>
          <a:lstStyle/>
          <a:p>
            <a:r>
              <a:rPr lang="en-US" sz="2400"/>
              <a:t>Field of precision medicine </a:t>
            </a:r>
          </a:p>
          <a:p>
            <a:pPr lvl="1"/>
            <a:r>
              <a:rPr lang="en-US"/>
              <a:t>Tailoring medical treatment through DNA</a:t>
            </a:r>
          </a:p>
          <a:p>
            <a:r>
              <a:rPr lang="en-US" sz="2400"/>
              <a:t>“one size fits all” does not work for everyone</a:t>
            </a:r>
          </a:p>
          <a:p>
            <a:pPr lvl="1"/>
            <a:r>
              <a:rPr lang="en-US"/>
              <a:t>Adverse drug reactions are a significant cause of hospitalizations and death </a:t>
            </a:r>
          </a:p>
          <a:p>
            <a:r>
              <a:rPr lang="en-US" sz="2400"/>
              <a:t>Researchers are learning how gene variants affect the body’s response to medication </a:t>
            </a:r>
          </a:p>
          <a:p>
            <a:r>
              <a:rPr lang="en-US" sz="2400"/>
              <a:t>Future potential to treat a wide range of health problems  </a:t>
            </a:r>
          </a:p>
        </p:txBody>
      </p:sp>
      <p:sp>
        <p:nvSpPr>
          <p:cNvPr id="34" name="Rectangle 33">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9D05CEF-3E00-98EF-FEE8-C6355F1DF752}"/>
              </a:ext>
            </a:extLst>
          </p:cNvPr>
          <p:cNvSpPr>
            <a:spLocks noGrp="1"/>
          </p:cNvSpPr>
          <p:nvPr>
            <p:ph type="title"/>
          </p:nvPr>
        </p:nvSpPr>
        <p:spPr>
          <a:xfrm>
            <a:off x="593090" y="360589"/>
            <a:ext cx="11004550" cy="1619250"/>
          </a:xfrm>
        </p:spPr>
        <p:txBody>
          <a:bodyPr anchor="ctr">
            <a:normAutofit/>
          </a:bodyPr>
          <a:lstStyle/>
          <a:p>
            <a:pPr algn="ctr"/>
            <a:r>
              <a:rPr lang="en-US" sz="4800"/>
              <a:t>Pharmacogenomics Overview</a:t>
            </a:r>
          </a:p>
        </p:txBody>
      </p:sp>
      <p:pic>
        <p:nvPicPr>
          <p:cNvPr id="5" name="Audio Recording Sep 24, 2022 at 10:07:04 AM" descr="Audio Recording Sep 24, 2022 at 10:07:04 AM">
            <a:hlinkClick r:id="" action="ppaction://media"/>
            <a:extLst>
              <a:ext uri="{FF2B5EF4-FFF2-40B4-BE49-F238E27FC236}">
                <a16:creationId xmlns:a16="http://schemas.microsoft.com/office/drawing/2014/main" id="{D7DC02CA-D436-0691-B53B-2E2D7AF163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93494" y="5545764"/>
            <a:ext cx="812800" cy="812800"/>
          </a:xfrm>
          <a:prstGeom prst="rect">
            <a:avLst/>
          </a:prstGeom>
        </p:spPr>
      </p:pic>
      <p:sp>
        <p:nvSpPr>
          <p:cNvPr id="6" name="TextBox 5">
            <a:extLst>
              <a:ext uri="{FF2B5EF4-FFF2-40B4-BE49-F238E27FC236}">
                <a16:creationId xmlns:a16="http://schemas.microsoft.com/office/drawing/2014/main" id="{B7289497-4415-9AB1-6D3F-E95A1BFAA8D7}"/>
              </a:ext>
            </a:extLst>
          </p:cNvPr>
          <p:cNvSpPr txBox="1"/>
          <p:nvPr/>
        </p:nvSpPr>
        <p:spPr>
          <a:xfrm>
            <a:off x="9924456" y="6488668"/>
            <a:ext cx="2338076" cy="369332"/>
          </a:xfrm>
          <a:prstGeom prst="rect">
            <a:avLst/>
          </a:prstGeom>
          <a:noFill/>
        </p:spPr>
        <p:txBody>
          <a:bodyPr wrap="none" rtlCol="0">
            <a:spAutoFit/>
          </a:bodyPr>
          <a:lstStyle/>
          <a:p>
            <a:r>
              <a:rPr lang="en-US">
                <a:solidFill>
                  <a:schemeClr val="bg1"/>
                </a:solidFill>
              </a:rPr>
              <a:t>(CDC, 2022; NIH, 2022)</a:t>
            </a:r>
            <a:endParaRPr lang="en-US"/>
          </a:p>
        </p:txBody>
      </p:sp>
    </p:spTree>
    <p:extLst>
      <p:ext uri="{BB962C8B-B14F-4D97-AF65-F5344CB8AC3E}">
        <p14:creationId xmlns:p14="http://schemas.microsoft.com/office/powerpoint/2010/main" val="224279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9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EBC52-C595-D03F-6A9C-DD393AE06189}"/>
              </a:ext>
            </a:extLst>
          </p:cNvPr>
          <p:cNvSpPr>
            <a:spLocks noGrp="1"/>
          </p:cNvSpPr>
          <p:nvPr>
            <p:ph type="title"/>
          </p:nvPr>
        </p:nvSpPr>
        <p:spPr/>
        <p:txBody>
          <a:bodyPr/>
          <a:lstStyle/>
          <a:p>
            <a:r>
              <a:rPr lang="en-US">
                <a:cs typeface="Calibri Light"/>
              </a:rPr>
              <a:t>Check-In Question #2</a:t>
            </a:r>
            <a:endParaRPr lang="en-US"/>
          </a:p>
        </p:txBody>
      </p:sp>
      <p:graphicFrame>
        <p:nvGraphicFramePr>
          <p:cNvPr id="7" name="Content Placeholder 2">
            <a:extLst>
              <a:ext uri="{FF2B5EF4-FFF2-40B4-BE49-F238E27FC236}">
                <a16:creationId xmlns:a16="http://schemas.microsoft.com/office/drawing/2014/main" id="{737FC02C-3E24-57ED-ACB1-F08DA15E1323}"/>
              </a:ext>
            </a:extLst>
          </p:cNvPr>
          <p:cNvGraphicFramePr>
            <a:graphicFrameLocks noGrp="1"/>
          </p:cNvGraphicFramePr>
          <p:nvPr>
            <p:ph idx="1"/>
            <p:extLst>
              <p:ext uri="{D42A27DB-BD31-4B8C-83A1-F6EECF244321}">
                <p14:modId xmlns:p14="http://schemas.microsoft.com/office/powerpoint/2010/main" val="14440836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41668CD4-C50B-CDF3-599F-0FC36BCCAB9E}"/>
              </a:ext>
            </a:extLst>
          </p:cNvPr>
          <p:cNvSpPr txBox="1"/>
          <p:nvPr/>
        </p:nvSpPr>
        <p:spPr>
          <a:xfrm>
            <a:off x="636896" y="1527324"/>
            <a:ext cx="10918208" cy="461665"/>
          </a:xfrm>
          <a:prstGeom prst="rect">
            <a:avLst/>
          </a:prstGeom>
          <a:noFill/>
        </p:spPr>
        <p:txBody>
          <a:bodyPr wrap="square" rtlCol="0">
            <a:spAutoFit/>
          </a:bodyPr>
          <a:lstStyle/>
          <a:p>
            <a:pPr lvl="0">
              <a:lnSpc>
                <a:spcPct val="100000"/>
              </a:lnSpc>
            </a:pPr>
            <a:r>
              <a:rPr lang="en-US" sz="2400"/>
              <a:t>What is the difference between pharmacokinetic genes and pharmacodynamic genes? </a:t>
            </a:r>
          </a:p>
        </p:txBody>
      </p:sp>
      <p:sp>
        <p:nvSpPr>
          <p:cNvPr id="3" name="TextBox 2">
            <a:extLst>
              <a:ext uri="{FF2B5EF4-FFF2-40B4-BE49-F238E27FC236}">
                <a16:creationId xmlns:a16="http://schemas.microsoft.com/office/drawing/2014/main" id="{F810AECC-3E7F-EF5E-D37C-2107F92820FC}"/>
              </a:ext>
            </a:extLst>
          </p:cNvPr>
          <p:cNvSpPr txBox="1"/>
          <p:nvPr/>
        </p:nvSpPr>
        <p:spPr>
          <a:xfrm>
            <a:off x="10562230" y="6338986"/>
            <a:ext cx="1583139" cy="307777"/>
          </a:xfrm>
          <a:prstGeom prst="rect">
            <a:avLst/>
          </a:prstGeom>
          <a:noFill/>
        </p:spPr>
        <p:txBody>
          <a:bodyPr wrap="square" rtlCol="0">
            <a:spAutoFit/>
          </a:bodyPr>
          <a:lstStyle/>
          <a:p>
            <a:r>
              <a:rPr lang="en-US" sz="1400"/>
              <a:t>(</a:t>
            </a:r>
            <a:r>
              <a:rPr lang="en-US" sz="1400" err="1"/>
              <a:t>GeneSight</a:t>
            </a:r>
            <a:r>
              <a:rPr lang="en-US" sz="1400"/>
              <a:t>, n.d.)</a:t>
            </a:r>
          </a:p>
        </p:txBody>
      </p:sp>
      <p:pic>
        <p:nvPicPr>
          <p:cNvPr id="4" name="Audio Recording Sep 25, 2022 at 2:21:05 PM" descr="Audio Recording Sep 25, 2022 at 2:21:05 PM">
            <a:hlinkClick r:id="" action="ppaction://media"/>
            <a:extLst>
              <a:ext uri="{FF2B5EF4-FFF2-40B4-BE49-F238E27FC236}">
                <a16:creationId xmlns:a16="http://schemas.microsoft.com/office/drawing/2014/main" id="{14ACC19B-2CA2-4FB7-33EF-1321D8829AF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947399" y="5499100"/>
            <a:ext cx="812800" cy="812800"/>
          </a:xfrm>
          <a:prstGeom prst="rect">
            <a:avLst/>
          </a:prstGeom>
        </p:spPr>
      </p:pic>
    </p:spTree>
    <p:extLst>
      <p:ext uri="{BB962C8B-B14F-4D97-AF65-F5344CB8AC3E}">
        <p14:creationId xmlns:p14="http://schemas.microsoft.com/office/powerpoint/2010/main" val="334617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8C6EE-6D84-299F-E21B-F233A5FE4403}"/>
              </a:ext>
            </a:extLst>
          </p:cNvPr>
          <p:cNvSpPr>
            <a:spLocks noGrp="1"/>
          </p:cNvSpPr>
          <p:nvPr>
            <p:ph type="title"/>
          </p:nvPr>
        </p:nvSpPr>
        <p:spPr>
          <a:xfrm>
            <a:off x="6513787" y="365125"/>
            <a:ext cx="5097367" cy="1807305"/>
          </a:xfrm>
        </p:spPr>
        <p:txBody>
          <a:bodyPr>
            <a:normAutofit/>
          </a:bodyPr>
          <a:lstStyle/>
          <a:p>
            <a:r>
              <a:rPr lang="en-US">
                <a:cs typeface="Calibri Light"/>
              </a:rPr>
              <a:t>Discussion Questions</a:t>
            </a:r>
            <a:endParaRPr lang="en-US"/>
          </a:p>
        </p:txBody>
      </p:sp>
      <p:pic>
        <p:nvPicPr>
          <p:cNvPr id="5" name="Picture 4" descr="Capsules and pills inside a glass bowl">
            <a:extLst>
              <a:ext uri="{FF2B5EF4-FFF2-40B4-BE49-F238E27FC236}">
                <a16:creationId xmlns:a16="http://schemas.microsoft.com/office/drawing/2014/main" id="{4BAB6521-B315-6AE1-A7CD-5514F6D678B3}"/>
              </a:ext>
            </a:extLst>
          </p:cNvPr>
          <p:cNvPicPr>
            <a:picLocks noChangeAspect="1"/>
          </p:cNvPicPr>
          <p:nvPr/>
        </p:nvPicPr>
        <p:blipFill rotWithShape="1">
          <a:blip r:embed="rId4"/>
          <a:srcRect r="33109"/>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0F88A5B8-E5D9-9D56-F4F1-A9214B42F958}"/>
              </a:ext>
            </a:extLst>
          </p:cNvPr>
          <p:cNvSpPr>
            <a:spLocks noGrp="1"/>
          </p:cNvSpPr>
          <p:nvPr>
            <p:ph idx="1"/>
          </p:nvPr>
        </p:nvSpPr>
        <p:spPr>
          <a:xfrm>
            <a:off x="6513788" y="2172430"/>
            <a:ext cx="4840010" cy="3843666"/>
          </a:xfrm>
        </p:spPr>
        <p:txBody>
          <a:bodyPr>
            <a:normAutofit/>
          </a:bodyPr>
          <a:lstStyle/>
          <a:p>
            <a:pPr marL="514350" indent="-514350">
              <a:buFont typeface="+mj-lt"/>
              <a:buAutoNum type="arabicPeriod"/>
            </a:pPr>
            <a:r>
              <a:rPr lang="en-US" sz="1700"/>
              <a:t>Share an example of a time when you utilized pharmacogenomics in your practice as an RN or NP student. What impact did it have on patient care/patient outcomes? </a:t>
            </a:r>
          </a:p>
          <a:p>
            <a:pPr marL="514350" indent="-514350">
              <a:buFont typeface="+mj-lt"/>
              <a:buAutoNum type="arabicPeriod"/>
            </a:pPr>
            <a:r>
              <a:rPr lang="en-US" sz="1700"/>
              <a:t>How might you incorporate pharmacogenomics into your own practice as an NP? </a:t>
            </a:r>
          </a:p>
          <a:p>
            <a:pPr marL="514350" indent="-514350">
              <a:buFont typeface="+mj-lt"/>
              <a:buAutoNum type="arabicPeriod"/>
            </a:pPr>
            <a:r>
              <a:rPr lang="en-US" sz="1700"/>
              <a:t>Should patients have access to pharmacogenomic testing without a providers’ orders? Why or why not? </a:t>
            </a:r>
          </a:p>
          <a:p>
            <a:pPr marL="514350" indent="-514350">
              <a:buFont typeface="+mj-lt"/>
              <a:buAutoNum type="arabicPeriod"/>
            </a:pPr>
            <a:r>
              <a:rPr lang="en-US" sz="1700"/>
              <a:t>What ethical factors should be considered when discussing the topic of pharmacogenomics? Explain. </a:t>
            </a:r>
          </a:p>
          <a:p>
            <a:pPr marL="514350" indent="-514350">
              <a:buFont typeface="+mj-lt"/>
              <a:buAutoNum type="arabicPeriod"/>
            </a:pPr>
            <a:endParaRPr lang="en-US" sz="1700"/>
          </a:p>
        </p:txBody>
      </p:sp>
      <p:pic>
        <p:nvPicPr>
          <p:cNvPr id="4" name="Audio Recording Sep 25, 2022 at 2:21:51 PM" descr="Audio Recording Sep 25, 2022 at 2:21:51 PM">
            <a:hlinkClick r:id="" action="ppaction://media"/>
            <a:extLst>
              <a:ext uri="{FF2B5EF4-FFF2-40B4-BE49-F238E27FC236}">
                <a16:creationId xmlns:a16="http://schemas.microsoft.com/office/drawing/2014/main" id="{293B7225-B16E-8C74-B8C4-E444EDBDF5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98430" y="6016096"/>
            <a:ext cx="812800" cy="812800"/>
          </a:xfrm>
          <a:prstGeom prst="rect">
            <a:avLst/>
          </a:prstGeom>
        </p:spPr>
      </p:pic>
    </p:spTree>
    <p:extLst>
      <p:ext uri="{BB962C8B-B14F-4D97-AF65-F5344CB8AC3E}">
        <p14:creationId xmlns:p14="http://schemas.microsoft.com/office/powerpoint/2010/main" val="58207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BB25A-9A38-3276-AA93-3D797BE316A6}"/>
              </a:ext>
            </a:extLst>
          </p:cNvPr>
          <p:cNvSpPr>
            <a:spLocks noGrp="1"/>
          </p:cNvSpPr>
          <p:nvPr>
            <p:ph type="title"/>
          </p:nvPr>
        </p:nvSpPr>
        <p:spPr/>
        <p:txBody>
          <a:bodyPr/>
          <a:lstStyle/>
          <a:p>
            <a:r>
              <a:rPr lang="en-US">
                <a:cs typeface="Calibri Light"/>
              </a:rPr>
              <a:t>Summary</a:t>
            </a:r>
            <a:endParaRPr lang="en-US"/>
          </a:p>
        </p:txBody>
      </p:sp>
      <p:graphicFrame>
        <p:nvGraphicFramePr>
          <p:cNvPr id="7" name="Content Placeholder 2">
            <a:extLst>
              <a:ext uri="{FF2B5EF4-FFF2-40B4-BE49-F238E27FC236}">
                <a16:creationId xmlns:a16="http://schemas.microsoft.com/office/drawing/2014/main" id="{195CC931-CC26-A957-BFD4-7F1C1500B8F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Audio Recording Sep 25, 2022 at 2:36:10 PM" descr="Audio Recording Sep 25, 2022 at 2:36:10 PM">
            <a:hlinkClick r:id="" action="ppaction://media"/>
            <a:extLst>
              <a:ext uri="{FF2B5EF4-FFF2-40B4-BE49-F238E27FC236}">
                <a16:creationId xmlns:a16="http://schemas.microsoft.com/office/drawing/2014/main" id="{126FC924-A8D0-6B9C-C07B-20424B36AA3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42134" y="6002867"/>
            <a:ext cx="812800" cy="812800"/>
          </a:xfrm>
          <a:prstGeom prst="rect">
            <a:avLst/>
          </a:prstGeom>
        </p:spPr>
      </p:pic>
    </p:spTree>
    <p:extLst>
      <p:ext uri="{BB962C8B-B14F-4D97-AF65-F5344CB8AC3E}">
        <p14:creationId xmlns:p14="http://schemas.microsoft.com/office/powerpoint/2010/main" val="396918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6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5664-03ED-6DC3-7E8C-B6E59CC0366E}"/>
              </a:ext>
            </a:extLst>
          </p:cNvPr>
          <p:cNvSpPr>
            <a:spLocks noGrp="1"/>
          </p:cNvSpPr>
          <p:nvPr>
            <p:ph type="title"/>
          </p:nvPr>
        </p:nvSpPr>
        <p:spPr/>
        <p:txBody>
          <a:bodyPr/>
          <a:lstStyle/>
          <a:p>
            <a:r>
              <a:rPr lang="en-US"/>
              <a:t>References </a:t>
            </a:r>
          </a:p>
        </p:txBody>
      </p:sp>
      <p:sp>
        <p:nvSpPr>
          <p:cNvPr id="3" name="Content Placeholder 2">
            <a:extLst>
              <a:ext uri="{FF2B5EF4-FFF2-40B4-BE49-F238E27FC236}">
                <a16:creationId xmlns:a16="http://schemas.microsoft.com/office/drawing/2014/main" id="{FFB7D4AD-A684-AA9C-6812-BF1E7E5532C2}"/>
              </a:ext>
            </a:extLst>
          </p:cNvPr>
          <p:cNvSpPr>
            <a:spLocks noGrp="1"/>
          </p:cNvSpPr>
          <p:nvPr>
            <p:ph idx="1"/>
          </p:nvPr>
        </p:nvSpPr>
        <p:spPr/>
        <p:txBody>
          <a:bodyPr vert="horz" lIns="91440" tIns="45720" rIns="91440" bIns="45720" rtlCol="0" anchor="t">
            <a:normAutofit fontScale="62500" lnSpcReduction="20000"/>
          </a:bodyPr>
          <a:lstStyle/>
          <a:p>
            <a:pPr marL="457200" indent="-457200">
              <a:lnSpc>
                <a:spcPct val="200000"/>
              </a:lnSpc>
              <a:spcBef>
                <a:spcPts val="0"/>
              </a:spcBef>
            </a:pPr>
            <a:r>
              <a:rPr lang="en-US" sz="1800" dirty="0">
                <a:ea typeface="+mn-lt"/>
                <a:cs typeface="+mn-lt"/>
              </a:rPr>
              <a:t>Altar, C. A., Carhart, J., Allen, J. D., Hall-Flavin, D., Winner, J., &amp; </a:t>
            </a:r>
            <a:r>
              <a:rPr lang="en-US" sz="1800" dirty="0" err="1">
                <a:ea typeface="+mn-lt"/>
                <a:cs typeface="+mn-lt"/>
              </a:rPr>
              <a:t>Dechairo</a:t>
            </a:r>
            <a:r>
              <a:rPr lang="en-US" sz="1800" dirty="0">
                <a:ea typeface="+mn-lt"/>
                <a:cs typeface="+mn-lt"/>
              </a:rPr>
              <a:t>, B. (2015). Clinical utility of combinatorial pharmacogenomics-guided antidepressant therapy: Evidence from three clinical studies. </a:t>
            </a:r>
            <a:r>
              <a:rPr lang="en-US" sz="1800" i="1" dirty="0">
                <a:ea typeface="+mn-lt"/>
                <a:cs typeface="+mn-lt"/>
              </a:rPr>
              <a:t>Molecular Neuropsychiatry</a:t>
            </a:r>
            <a:r>
              <a:rPr lang="en-US" sz="1800" dirty="0">
                <a:ea typeface="+mn-lt"/>
                <a:cs typeface="+mn-lt"/>
              </a:rPr>
              <a:t>, </a:t>
            </a:r>
            <a:r>
              <a:rPr lang="en-US" sz="1800" i="1" dirty="0">
                <a:ea typeface="+mn-lt"/>
                <a:cs typeface="+mn-lt"/>
              </a:rPr>
              <a:t>1</a:t>
            </a:r>
            <a:r>
              <a:rPr lang="en-US" sz="1800" dirty="0">
                <a:ea typeface="+mn-lt"/>
                <a:cs typeface="+mn-lt"/>
              </a:rPr>
              <a:t>(3), 145–155. https://</a:t>
            </a:r>
            <a:r>
              <a:rPr lang="en-US" sz="1800" dirty="0" err="1">
                <a:ea typeface="+mn-lt"/>
                <a:cs typeface="+mn-lt"/>
              </a:rPr>
              <a:t>doi.org</a:t>
            </a:r>
            <a:r>
              <a:rPr lang="en-US" sz="1800" dirty="0">
                <a:ea typeface="+mn-lt"/>
                <a:cs typeface="+mn-lt"/>
              </a:rPr>
              <a:t>/10.1159/000430915</a:t>
            </a:r>
            <a:endParaRPr lang="en-US" sz="1800" dirty="0">
              <a:latin typeface="Calibri"/>
              <a:ea typeface="Times New Roman" panose="02020603050405020304" pitchFamily="18" charset="0"/>
              <a:cs typeface="Times New Roman"/>
            </a:endParaRPr>
          </a:p>
          <a:p>
            <a:pPr marL="457200" marR="0" indent="-457200">
              <a:lnSpc>
                <a:spcPct val="200000"/>
              </a:lnSpc>
              <a:spcBef>
                <a:spcPts val="0"/>
              </a:spcBef>
              <a:spcAft>
                <a:spcPts val="0"/>
              </a:spcAft>
            </a:pPr>
            <a:r>
              <a:rPr lang="en-US" sz="1800" dirty="0">
                <a:effectLst/>
                <a:latin typeface="Calibri"/>
                <a:ea typeface="Times New Roman" panose="02020603050405020304" pitchFamily="18" charset="0"/>
                <a:cs typeface="Times New Roman"/>
              </a:rPr>
              <a:t>Centers for Disease Control and Prevention. (2022, September 15). </a:t>
            </a:r>
            <a:r>
              <a:rPr lang="en-US" sz="1800" i="1" dirty="0">
                <a:effectLst/>
                <a:latin typeface="Calibri"/>
                <a:ea typeface="Times New Roman" panose="02020603050405020304" pitchFamily="18" charset="0"/>
                <a:cs typeface="Times New Roman"/>
              </a:rPr>
              <a:t>Pharmacogenomics: What does it mean for your health?</a:t>
            </a:r>
            <a:r>
              <a:rPr lang="en-US" sz="1800" dirty="0">
                <a:effectLst/>
                <a:latin typeface="Calibri"/>
                <a:ea typeface="Times New Roman" panose="02020603050405020304" pitchFamily="18" charset="0"/>
                <a:cs typeface="Times New Roman"/>
              </a:rPr>
              <a:t> </a:t>
            </a:r>
            <a:r>
              <a:rPr lang="en-US" sz="1800" u="sng" dirty="0">
                <a:solidFill>
                  <a:srgbClr val="0000FF"/>
                </a:solidFill>
                <a:effectLst/>
                <a:latin typeface="Calibri"/>
                <a:ea typeface="Times New Roman" panose="02020603050405020304" pitchFamily="18" charset="0"/>
                <a:cs typeface="Times New Roman"/>
                <a:hlinkClick r:id="rId5"/>
              </a:rPr>
              <a:t>https://www.cdc.gov/genomics/disease/pharma.htm</a:t>
            </a:r>
            <a:endParaRPr lang="en-US" sz="1800" dirty="0">
              <a:effectLst/>
              <a:latin typeface="Calibri"/>
              <a:ea typeface="Times New Roman" panose="02020603050405020304" pitchFamily="18" charset="0"/>
              <a:cs typeface="Times New Roman"/>
            </a:endParaRPr>
          </a:p>
          <a:p>
            <a:pPr marL="457200" indent="-457200">
              <a:lnSpc>
                <a:spcPct val="200000"/>
              </a:lnSpc>
              <a:spcBef>
                <a:spcPts val="0"/>
              </a:spcBef>
            </a:pPr>
            <a:r>
              <a:rPr lang="en-US" sz="1800" dirty="0" err="1">
                <a:latin typeface="Calibri"/>
                <a:ea typeface="Times New Roman" panose="02020603050405020304" pitchFamily="18" charset="0"/>
                <a:cs typeface="Times New Roman"/>
              </a:rPr>
              <a:t>GeneSight</a:t>
            </a:r>
            <a:r>
              <a:rPr lang="en-US" sz="1800" dirty="0">
                <a:latin typeface="Calibri"/>
                <a:ea typeface="Times New Roman" panose="02020603050405020304" pitchFamily="18" charset="0"/>
                <a:cs typeface="Times New Roman"/>
              </a:rPr>
              <a:t>. (n.d.). </a:t>
            </a:r>
            <a:r>
              <a:rPr lang="en-US" sz="1800" i="1" dirty="0">
                <a:latin typeface="Calibri"/>
                <a:ea typeface="Times New Roman" panose="02020603050405020304" pitchFamily="18" charset="0"/>
                <a:cs typeface="Times New Roman"/>
              </a:rPr>
              <a:t>The </a:t>
            </a:r>
            <a:r>
              <a:rPr lang="en-US" sz="1800" i="1" dirty="0" err="1">
                <a:latin typeface="Calibri"/>
                <a:ea typeface="Times New Roman" panose="02020603050405020304" pitchFamily="18" charset="0"/>
                <a:cs typeface="Times New Roman"/>
              </a:rPr>
              <a:t>GeneSight</a:t>
            </a:r>
            <a:r>
              <a:rPr lang="en-US" sz="1800" i="1" dirty="0">
                <a:latin typeface="Calibri"/>
                <a:ea typeface="Times New Roman" panose="02020603050405020304" pitchFamily="18" charset="0"/>
                <a:cs typeface="Times New Roman"/>
              </a:rPr>
              <a:t> Psychotropic test. </a:t>
            </a:r>
            <a:r>
              <a:rPr lang="en-US" sz="1800" dirty="0">
                <a:ea typeface="+mn-lt"/>
                <a:cs typeface="+mn-lt"/>
              </a:rPr>
              <a:t>https://</a:t>
            </a:r>
            <a:r>
              <a:rPr lang="en-US" sz="1800" dirty="0" err="1">
                <a:ea typeface="+mn-lt"/>
                <a:cs typeface="+mn-lt"/>
              </a:rPr>
              <a:t>genesight.com</a:t>
            </a:r>
            <a:r>
              <a:rPr lang="en-US" sz="1800" dirty="0">
                <a:ea typeface="+mn-lt"/>
                <a:cs typeface="+mn-lt"/>
              </a:rPr>
              <a:t>/product/</a:t>
            </a:r>
            <a:endParaRPr lang="en-US" sz="1800" dirty="0">
              <a:latin typeface="Calibri"/>
              <a:ea typeface="Times New Roman" panose="02020603050405020304" pitchFamily="18" charset="0"/>
              <a:cs typeface="Calibri"/>
            </a:endParaRPr>
          </a:p>
          <a:p>
            <a:pPr marL="457200" marR="0" indent="-457200">
              <a:lnSpc>
                <a:spcPct val="200000"/>
              </a:lnSpc>
              <a:spcBef>
                <a:spcPts val="0"/>
              </a:spcBef>
              <a:spcAft>
                <a:spcPts val="0"/>
              </a:spcAft>
            </a:pPr>
            <a:r>
              <a:rPr lang="en-US" sz="1800" dirty="0">
                <a:effectLst/>
                <a:latin typeface="Calibri"/>
                <a:ea typeface="Times New Roman" panose="02020603050405020304" pitchFamily="18" charset="0"/>
                <a:cs typeface="Times New Roman"/>
              </a:rPr>
              <a:t>National Institute of Health. (2022, March 22). </a:t>
            </a:r>
            <a:r>
              <a:rPr lang="en-US" sz="1800" i="1" dirty="0">
                <a:effectLst/>
                <a:latin typeface="Calibri"/>
                <a:ea typeface="Times New Roman" panose="02020603050405020304" pitchFamily="18" charset="0"/>
                <a:cs typeface="Times New Roman"/>
              </a:rPr>
              <a:t>What is pharmacogenomics?: </a:t>
            </a:r>
            <a:r>
              <a:rPr lang="en-US" sz="1800" i="1" dirty="0" err="1">
                <a:effectLst/>
                <a:latin typeface="Calibri"/>
                <a:ea typeface="Times New Roman" panose="02020603050405020304" pitchFamily="18" charset="0"/>
                <a:cs typeface="Times New Roman"/>
              </a:rPr>
              <a:t>Medlineplus</a:t>
            </a:r>
            <a:r>
              <a:rPr lang="en-US" sz="1800" i="1" dirty="0">
                <a:effectLst/>
                <a:latin typeface="Calibri"/>
                <a:ea typeface="Times New Roman" panose="02020603050405020304" pitchFamily="18" charset="0"/>
                <a:cs typeface="Times New Roman"/>
              </a:rPr>
              <a:t> genetics</a:t>
            </a:r>
            <a:r>
              <a:rPr lang="en-US" sz="1800" dirty="0">
                <a:effectLst/>
                <a:latin typeface="Calibri"/>
                <a:ea typeface="Times New Roman" panose="02020603050405020304" pitchFamily="18" charset="0"/>
                <a:cs typeface="Times New Roman"/>
              </a:rPr>
              <a:t>. National Library of Medicine. </a:t>
            </a:r>
            <a:r>
              <a:rPr lang="en-US" sz="1800" u="sng" dirty="0">
                <a:solidFill>
                  <a:srgbClr val="0000FF"/>
                </a:solidFill>
                <a:effectLst/>
                <a:latin typeface="Calibri"/>
                <a:ea typeface="Times New Roman" panose="02020603050405020304" pitchFamily="18" charset="0"/>
                <a:cs typeface="Times New Roman"/>
                <a:hlinkClick r:id="rId6"/>
              </a:rPr>
              <a:t>https://medlineplus.gov/genetics/understanding/genomicresearch/pharmacogenomics/</a:t>
            </a:r>
            <a:endParaRPr lang="en-US" sz="1800" u="sng" dirty="0">
              <a:solidFill>
                <a:srgbClr val="0000FF"/>
              </a:solidFill>
              <a:effectLst/>
              <a:latin typeface="Calibri"/>
              <a:ea typeface="Times New Roman" panose="02020603050405020304" pitchFamily="18" charset="0"/>
              <a:cs typeface="Times New Roman"/>
            </a:endParaRPr>
          </a:p>
          <a:p>
            <a:pPr marL="457200" marR="0" indent="-457200">
              <a:lnSpc>
                <a:spcPct val="200000"/>
              </a:lnSpc>
              <a:spcBef>
                <a:spcPts val="0"/>
              </a:spcBef>
              <a:spcAft>
                <a:spcPts val="0"/>
              </a:spcAft>
            </a:pPr>
            <a:r>
              <a:rPr lang="en-US" sz="1800" b="0" i="0" u="none" strike="noStrike" dirty="0" err="1">
                <a:solidFill>
                  <a:srgbClr val="212529"/>
                </a:solidFill>
                <a:effectLst/>
              </a:rPr>
              <a:t>Roden</a:t>
            </a:r>
            <a:r>
              <a:rPr lang="en-US" sz="1800" b="0" i="0" u="none" strike="noStrike" dirty="0">
                <a:solidFill>
                  <a:srgbClr val="212529"/>
                </a:solidFill>
                <a:effectLst/>
              </a:rPr>
              <a:t>, D. M., Wilke, R. A., Kroemer, H. K., &amp; Stein, C. (2011). Pharmacogenomics. </a:t>
            </a:r>
            <a:r>
              <a:rPr lang="en-US" sz="1800" b="0" i="1" u="none" strike="noStrike" dirty="0">
                <a:solidFill>
                  <a:srgbClr val="212529"/>
                </a:solidFill>
                <a:effectLst/>
              </a:rPr>
              <a:t>Circulation</a:t>
            </a:r>
            <a:r>
              <a:rPr lang="en-US" sz="1800" b="0" i="0" u="none" strike="noStrike" dirty="0">
                <a:solidFill>
                  <a:srgbClr val="212529"/>
                </a:solidFill>
                <a:effectLst/>
              </a:rPr>
              <a:t>, </a:t>
            </a:r>
            <a:r>
              <a:rPr lang="en-US" sz="1800" b="0" i="1" u="none" strike="noStrike" dirty="0">
                <a:solidFill>
                  <a:srgbClr val="212529"/>
                </a:solidFill>
                <a:effectLst/>
              </a:rPr>
              <a:t>123</a:t>
            </a:r>
            <a:r>
              <a:rPr lang="en-US" sz="1800" b="0" i="0" u="none" strike="noStrike" dirty="0">
                <a:solidFill>
                  <a:srgbClr val="212529"/>
                </a:solidFill>
                <a:effectLst/>
              </a:rPr>
              <a:t>(15), 1661–1670. </a:t>
            </a:r>
            <a:r>
              <a:rPr lang="en-US" sz="1800" b="0" i="0" u="sng" dirty="0">
                <a:effectLst/>
                <a:hlinkClick r:id="rId7"/>
              </a:rPr>
              <a:t>https://doi.org/10.1161/circulationaha.109.914820</a:t>
            </a:r>
            <a:endParaRPr lang="en-US" sz="1800" u="sng" dirty="0">
              <a:solidFill>
                <a:srgbClr val="0000FF"/>
              </a:solidFill>
              <a:effectLst/>
              <a:ea typeface="Times New Roman" panose="02020603050405020304" pitchFamily="18" charset="0"/>
              <a:cs typeface="Times New Roman"/>
            </a:endParaRPr>
          </a:p>
          <a:p>
            <a:pPr marL="457200" indent="-457200">
              <a:lnSpc>
                <a:spcPct val="200000"/>
              </a:lnSpc>
              <a:spcBef>
                <a:spcPts val="0"/>
              </a:spcBef>
            </a:pPr>
            <a:r>
              <a:rPr lang="en-US" sz="1800" dirty="0">
                <a:effectLst/>
                <a:ea typeface="Times New Roman" panose="02020603050405020304" pitchFamily="18" charset="0"/>
              </a:rPr>
              <a:t>Rollinson, V., Turner, R. M., &amp; </a:t>
            </a:r>
            <a:r>
              <a:rPr lang="en-US" sz="1800" dirty="0" err="1">
                <a:effectLst/>
                <a:ea typeface="Times New Roman" panose="02020603050405020304" pitchFamily="18" charset="0"/>
              </a:rPr>
              <a:t>Pirmohamed</a:t>
            </a:r>
            <a:r>
              <a:rPr lang="en-US" sz="1800" dirty="0">
                <a:effectLst/>
                <a:ea typeface="Times New Roman" panose="02020603050405020304" pitchFamily="18" charset="0"/>
              </a:rPr>
              <a:t>, M. (2017, October 11). </a:t>
            </a:r>
            <a:r>
              <a:rPr lang="en-US" sz="1800" i="1" dirty="0">
                <a:effectLst/>
                <a:ea typeface="Times New Roman" panose="02020603050405020304" pitchFamily="18" charset="0"/>
              </a:rPr>
              <a:t>Pharmacogenomics: An overview</a:t>
            </a:r>
            <a:r>
              <a:rPr lang="en-US" sz="1800" dirty="0">
                <a:effectLst/>
                <a:ea typeface="Times New Roman" panose="02020603050405020304" pitchFamily="18" charset="0"/>
              </a:rPr>
              <a:t>. The Pharmaceutical Journal. </a:t>
            </a:r>
            <a:r>
              <a:rPr lang="en-US" sz="1800" u="sng" dirty="0">
                <a:solidFill>
                  <a:srgbClr val="0000FF"/>
                </a:solidFill>
                <a:effectLst/>
                <a:ea typeface="Times New Roman" panose="02020603050405020304" pitchFamily="18" charset="0"/>
                <a:hlinkClick r:id="rId8"/>
              </a:rPr>
              <a:t>https://pharmaceutical-journal.com/article/ld/pharmacogenomics-an-overview</a:t>
            </a:r>
            <a:endParaRPr lang="en-US" sz="1800" u="sng" dirty="0">
              <a:solidFill>
                <a:srgbClr val="0000FF"/>
              </a:solidFill>
              <a:effectLst/>
              <a:ea typeface="Times New Roman" panose="02020603050405020304" pitchFamily="18" charset="0"/>
            </a:endParaRPr>
          </a:p>
          <a:p>
            <a:pPr marL="457200" indent="-457200">
              <a:lnSpc>
                <a:spcPct val="200000"/>
              </a:lnSpc>
              <a:spcBef>
                <a:spcPts val="0"/>
              </a:spcBef>
            </a:pPr>
            <a:r>
              <a:rPr lang="en-US" sz="1800" dirty="0">
                <a:ea typeface="Times New Roman" panose="02020603050405020304" pitchFamily="18" charset="0"/>
              </a:rPr>
              <a:t>Singh, D. B. (2019). The impact of pharmacogenomics in personalized medicine. </a:t>
            </a:r>
            <a:r>
              <a:rPr lang="en-US" sz="1800" i="1" dirty="0">
                <a:ea typeface="Times New Roman" panose="02020603050405020304" pitchFamily="18" charset="0"/>
              </a:rPr>
              <a:t>Advances in Biochemical Engineering/Biotechnology, 171, </a:t>
            </a:r>
            <a:r>
              <a:rPr lang="en-US" sz="1800" dirty="0">
                <a:ea typeface="Times New Roman" panose="02020603050405020304" pitchFamily="18" charset="0"/>
              </a:rPr>
              <a:t>369-394. </a:t>
            </a:r>
            <a:r>
              <a:rPr lang="en-US" sz="1800" dirty="0">
                <a:ea typeface="Times New Roman" panose="02020603050405020304" pitchFamily="18" charset="0"/>
                <a:hlinkClick r:id="rId9"/>
              </a:rPr>
              <a:t>https://doi.org/10.1007/10_2019_110</a:t>
            </a:r>
            <a:r>
              <a:rPr lang="en-US" sz="1800" dirty="0">
                <a:ea typeface="Times New Roman" panose="02020603050405020304" pitchFamily="18" charset="0"/>
              </a:rPr>
              <a:t> </a:t>
            </a:r>
          </a:p>
          <a:p>
            <a:pPr marL="457200" indent="-457200">
              <a:lnSpc>
                <a:spcPct val="200000"/>
              </a:lnSpc>
              <a:spcBef>
                <a:spcPts val="0"/>
              </a:spcBef>
            </a:pPr>
            <a:r>
              <a:rPr lang="en-US" sz="1800" dirty="0" err="1">
                <a:effectLst/>
                <a:ea typeface="Times New Roman" panose="02020603050405020304" pitchFamily="18" charset="0"/>
              </a:rPr>
              <a:t>Tantisira</a:t>
            </a:r>
            <a:r>
              <a:rPr lang="en-US" sz="1800" dirty="0">
                <a:effectLst/>
                <a:ea typeface="Times New Roman" panose="02020603050405020304" pitchFamily="18" charset="0"/>
              </a:rPr>
              <a:t>, K., &amp; Weiss, S. T. (2022). </a:t>
            </a:r>
            <a:r>
              <a:rPr lang="en-US" sz="1800" dirty="0">
                <a:ea typeface="Times New Roman" panose="02020603050405020304" pitchFamily="18" charset="0"/>
              </a:rPr>
              <a:t>Overview of pharmacogenomics. </a:t>
            </a:r>
            <a:r>
              <a:rPr lang="en-US" sz="1800" i="1" dirty="0">
                <a:ea typeface="Times New Roman" panose="02020603050405020304" pitchFamily="18" charset="0"/>
              </a:rPr>
              <a:t>UpToDate. </a:t>
            </a:r>
            <a:r>
              <a:rPr lang="en-US" sz="1800" dirty="0">
                <a:ea typeface="Times New Roman" panose="02020603050405020304" pitchFamily="18" charset="0"/>
              </a:rPr>
              <a:t>Retrieved September 24, 2022, from </a:t>
            </a:r>
            <a:r>
              <a:rPr lang="en-US" sz="1800" dirty="0">
                <a:ea typeface="Times New Roman" panose="02020603050405020304" pitchFamily="18" charset="0"/>
                <a:hlinkClick r:id="rId10"/>
              </a:rPr>
              <a:t>https://www.uptodate.com/contents/overview-of-pharmacogenomics?search=pharmacogenetic%20testing&amp;source=search_result&amp;selectedTitle=1~51&amp;usage_type=default&amp;display_rank=1#H3654033</a:t>
            </a:r>
            <a:r>
              <a:rPr lang="en-US" sz="1800" dirty="0">
                <a:ea typeface="Times New Roman" panose="02020603050405020304" pitchFamily="18" charset="0"/>
              </a:rPr>
              <a:t> </a:t>
            </a:r>
            <a:endParaRPr lang="en-US" sz="1800" dirty="0">
              <a:effectLst/>
              <a:ea typeface="Times New Roman" panose="02020603050405020304" pitchFamily="18" charset="0"/>
            </a:endParaRPr>
          </a:p>
        </p:txBody>
      </p:sp>
      <p:pic>
        <p:nvPicPr>
          <p:cNvPr id="4" name="Audio Recording Sep 25, 2022 at 2:37:24 PM" descr="Audio Recording Sep 25, 2022 at 2:37:24 PM">
            <a:hlinkClick r:id="" action="ppaction://media"/>
            <a:extLst>
              <a:ext uri="{FF2B5EF4-FFF2-40B4-BE49-F238E27FC236}">
                <a16:creationId xmlns:a16="http://schemas.microsoft.com/office/drawing/2014/main" id="{CB55FBC3-C1F4-24D9-1856-5F19A1C53A2A}"/>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176000" y="5905500"/>
            <a:ext cx="812800" cy="812800"/>
          </a:xfrm>
          <a:prstGeom prst="rect">
            <a:avLst/>
          </a:prstGeom>
        </p:spPr>
      </p:pic>
    </p:spTree>
    <p:extLst>
      <p:ext uri="{BB962C8B-B14F-4D97-AF65-F5344CB8AC3E}">
        <p14:creationId xmlns:p14="http://schemas.microsoft.com/office/powerpoint/2010/main" val="243192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0">
            <a:extLst>
              <a:ext uri="{FF2B5EF4-FFF2-40B4-BE49-F238E27FC236}">
                <a16:creationId xmlns:a16="http://schemas.microsoft.com/office/drawing/2014/main" id="{1C574E90-1949-4924-B663-AEA13DB79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46960" cy="3854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8459BF-FFB8-3AFA-A0FC-0FCBD0126564}"/>
              </a:ext>
            </a:extLst>
          </p:cNvPr>
          <p:cNvSpPr>
            <a:spLocks noGrp="1"/>
          </p:cNvSpPr>
          <p:nvPr>
            <p:ph type="title"/>
          </p:nvPr>
        </p:nvSpPr>
        <p:spPr>
          <a:xfrm>
            <a:off x="701344" y="710273"/>
            <a:ext cx="4352315" cy="2813320"/>
          </a:xfrm>
        </p:spPr>
        <p:txBody>
          <a:bodyPr vert="horz" lIns="91440" tIns="45720" rIns="91440" bIns="45720" rtlCol="0">
            <a:normAutofit/>
          </a:bodyPr>
          <a:lstStyle/>
          <a:p>
            <a:r>
              <a:rPr lang="en-US"/>
              <a:t>Broad Outcome</a:t>
            </a:r>
          </a:p>
        </p:txBody>
      </p:sp>
      <p:sp>
        <p:nvSpPr>
          <p:cNvPr id="95" name="Rectangle 94">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36484" cy="38546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9CF1CD8B-D430-49E7-8630-84152C414E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5528" y="73152"/>
            <a:ext cx="1178966" cy="232963"/>
            <a:chOff x="7763256" y="73152"/>
            <a:chExt cx="1178966" cy="232963"/>
          </a:xfrm>
        </p:grpSpPr>
        <p:sp>
          <p:nvSpPr>
            <p:cNvPr id="98" name="Rectangle 64">
              <a:extLst>
                <a:ext uri="{FF2B5EF4-FFF2-40B4-BE49-F238E27FC236}">
                  <a16:creationId xmlns:a16="http://schemas.microsoft.com/office/drawing/2014/main" id="{1F5B8298-9AB4-45B4-B28E-C8C1A26440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66">
              <a:extLst>
                <a:ext uri="{FF2B5EF4-FFF2-40B4-BE49-F238E27FC236}">
                  <a16:creationId xmlns:a16="http://schemas.microsoft.com/office/drawing/2014/main" id="{100AEF19-4AE6-42BE-81E6-95700DB85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64">
              <a:extLst>
                <a:ext uri="{FF2B5EF4-FFF2-40B4-BE49-F238E27FC236}">
                  <a16:creationId xmlns:a16="http://schemas.microsoft.com/office/drawing/2014/main" id="{1192B5C1-AE13-49EA-82FD-F3C3BC02A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66">
              <a:extLst>
                <a:ext uri="{FF2B5EF4-FFF2-40B4-BE49-F238E27FC236}">
                  <a16:creationId xmlns:a16="http://schemas.microsoft.com/office/drawing/2014/main" id="{713612B5-8E9D-4FEF-86B9-52A0FABD8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64">
              <a:extLst>
                <a:ext uri="{FF2B5EF4-FFF2-40B4-BE49-F238E27FC236}">
                  <a16:creationId xmlns:a16="http://schemas.microsoft.com/office/drawing/2014/main" id="{14FC746D-B820-44A3-B1B3-53B690BC2B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66">
              <a:extLst>
                <a:ext uri="{FF2B5EF4-FFF2-40B4-BE49-F238E27FC236}">
                  <a16:creationId xmlns:a16="http://schemas.microsoft.com/office/drawing/2014/main" id="{8778550A-567F-40F6-A77F-2E2B50175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64">
              <a:extLst>
                <a:ext uri="{FF2B5EF4-FFF2-40B4-BE49-F238E27FC236}">
                  <a16:creationId xmlns:a16="http://schemas.microsoft.com/office/drawing/2014/main" id="{C28C989E-85FD-4D1C-AF77-82F4B985FD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66">
              <a:extLst>
                <a:ext uri="{FF2B5EF4-FFF2-40B4-BE49-F238E27FC236}">
                  <a16:creationId xmlns:a16="http://schemas.microsoft.com/office/drawing/2014/main" id="{58FDDCED-5FC6-4B14-A0E2-DF4310ED9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64">
              <a:extLst>
                <a:ext uri="{FF2B5EF4-FFF2-40B4-BE49-F238E27FC236}">
                  <a16:creationId xmlns:a16="http://schemas.microsoft.com/office/drawing/2014/main" id="{E80E854B-CCEB-4CEF-B465-561C4C872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66">
              <a:extLst>
                <a:ext uri="{FF2B5EF4-FFF2-40B4-BE49-F238E27FC236}">
                  <a16:creationId xmlns:a16="http://schemas.microsoft.com/office/drawing/2014/main" id="{02BED26F-9C32-4DF8-8739-D89F6F059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64">
              <a:extLst>
                <a:ext uri="{FF2B5EF4-FFF2-40B4-BE49-F238E27FC236}">
                  <a16:creationId xmlns:a16="http://schemas.microsoft.com/office/drawing/2014/main" id="{CE3B71C9-F500-46F1-8D17-C3EF4DA5F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66">
              <a:extLst>
                <a:ext uri="{FF2B5EF4-FFF2-40B4-BE49-F238E27FC236}">
                  <a16:creationId xmlns:a16="http://schemas.microsoft.com/office/drawing/2014/main" id="{C14431D0-29B6-473C-B2FD-4661864DA4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64">
              <a:extLst>
                <a:ext uri="{FF2B5EF4-FFF2-40B4-BE49-F238E27FC236}">
                  <a16:creationId xmlns:a16="http://schemas.microsoft.com/office/drawing/2014/main" id="{D10457BA-9444-4642-861C-78120DD8D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66">
              <a:extLst>
                <a:ext uri="{FF2B5EF4-FFF2-40B4-BE49-F238E27FC236}">
                  <a16:creationId xmlns:a16="http://schemas.microsoft.com/office/drawing/2014/main" id="{27C95C30-0364-4C32-B686-0C366086A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64">
              <a:extLst>
                <a:ext uri="{FF2B5EF4-FFF2-40B4-BE49-F238E27FC236}">
                  <a16:creationId xmlns:a16="http://schemas.microsoft.com/office/drawing/2014/main" id="{A0BDEDBA-CA15-41EE-B2C6-8A973B5E6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66">
              <a:extLst>
                <a:ext uri="{FF2B5EF4-FFF2-40B4-BE49-F238E27FC236}">
                  <a16:creationId xmlns:a16="http://schemas.microsoft.com/office/drawing/2014/main" id="{702B9007-982C-4F69-A443-B07F3BEFD6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64">
              <a:extLst>
                <a:ext uri="{FF2B5EF4-FFF2-40B4-BE49-F238E27FC236}">
                  <a16:creationId xmlns:a16="http://schemas.microsoft.com/office/drawing/2014/main" id="{28596B48-F33B-451E-8C2D-3525B3387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66">
              <a:extLst>
                <a:ext uri="{FF2B5EF4-FFF2-40B4-BE49-F238E27FC236}">
                  <a16:creationId xmlns:a16="http://schemas.microsoft.com/office/drawing/2014/main" id="{4B493BB9-A171-4B97-B05A-187E03FFA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64">
              <a:extLst>
                <a:ext uri="{FF2B5EF4-FFF2-40B4-BE49-F238E27FC236}">
                  <a16:creationId xmlns:a16="http://schemas.microsoft.com/office/drawing/2014/main" id="{973B8111-A5EB-4EE8-9813-8495336F6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66">
              <a:extLst>
                <a:ext uri="{FF2B5EF4-FFF2-40B4-BE49-F238E27FC236}">
                  <a16:creationId xmlns:a16="http://schemas.microsoft.com/office/drawing/2014/main" id="{6A4F8D39-9886-490F-B7A9-3B2693299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A close-up of some books&#10;&#10;Description automatically generated with low confidence">
            <a:extLst>
              <a:ext uri="{FF2B5EF4-FFF2-40B4-BE49-F238E27FC236}">
                <a16:creationId xmlns:a16="http://schemas.microsoft.com/office/drawing/2014/main" id="{58A2E67B-CDB3-D351-A7BE-9B1D32D6D9E1}"/>
              </a:ext>
            </a:extLst>
          </p:cNvPr>
          <p:cNvPicPr>
            <a:picLocks noChangeAspect="1"/>
          </p:cNvPicPr>
          <p:nvPr/>
        </p:nvPicPr>
        <p:blipFill rotWithShape="1">
          <a:blip r:embed="rId5"/>
          <a:srcRect r="-2" b="110"/>
          <a:stretch/>
        </p:blipFill>
        <p:spPr>
          <a:xfrm>
            <a:off x="5723943" y="-1"/>
            <a:ext cx="6465010" cy="3854669"/>
          </a:xfrm>
          <a:prstGeom prst="rect">
            <a:avLst/>
          </a:prstGeom>
        </p:spPr>
      </p:pic>
      <p:sp>
        <p:nvSpPr>
          <p:cNvPr id="6" name="Content Placeholder 5">
            <a:extLst>
              <a:ext uri="{FF2B5EF4-FFF2-40B4-BE49-F238E27FC236}">
                <a16:creationId xmlns:a16="http://schemas.microsoft.com/office/drawing/2014/main" id="{A12B78DC-F85A-236B-34AA-C74B657CF141}"/>
              </a:ext>
            </a:extLst>
          </p:cNvPr>
          <p:cNvSpPr>
            <a:spLocks noGrp="1"/>
          </p:cNvSpPr>
          <p:nvPr>
            <p:ph idx="1"/>
          </p:nvPr>
        </p:nvSpPr>
        <p:spPr>
          <a:xfrm>
            <a:off x="731519" y="4099034"/>
            <a:ext cx="10785191" cy="2196771"/>
          </a:xfrm>
        </p:spPr>
        <p:txBody>
          <a:bodyPr anchor="ctr">
            <a:normAutofit/>
          </a:bodyPr>
          <a:lstStyle/>
          <a:p>
            <a:r>
              <a:rPr lang="en-US" sz="2400"/>
              <a:t>Following the presentation, learners will be able to verbalize the role that pharmacogenomics plays in prescribing medications. </a:t>
            </a:r>
          </a:p>
        </p:txBody>
      </p:sp>
      <p:sp>
        <p:nvSpPr>
          <p:cNvPr id="119" name="Rectangle 118">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6492875"/>
            <a:ext cx="12191999" cy="3651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Recording Sep 25, 2022 at 9:53:05 AM" descr="Audio Recording Sep 25, 2022 at 9:53:05 AM">
            <a:hlinkClick r:id="" action="ppaction://media"/>
            <a:extLst>
              <a:ext uri="{FF2B5EF4-FFF2-40B4-BE49-F238E27FC236}">
                <a16:creationId xmlns:a16="http://schemas.microsoft.com/office/drawing/2014/main" id="{18B44634-EE97-D819-D0D7-0CD8B9A164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69753" y="5680074"/>
            <a:ext cx="812800" cy="812800"/>
          </a:xfrm>
          <a:prstGeom prst="rect">
            <a:avLst/>
          </a:prstGeom>
        </p:spPr>
      </p:pic>
    </p:spTree>
    <p:extLst>
      <p:ext uri="{BB962C8B-B14F-4D97-AF65-F5344CB8AC3E}">
        <p14:creationId xmlns:p14="http://schemas.microsoft.com/office/powerpoint/2010/main" val="299417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6E620F-9CDD-6F33-A798-8278298B06BD}"/>
              </a:ext>
            </a:extLst>
          </p:cNvPr>
          <p:cNvSpPr>
            <a:spLocks noGrp="1"/>
          </p:cNvSpPr>
          <p:nvPr>
            <p:ph type="title"/>
          </p:nvPr>
        </p:nvSpPr>
        <p:spPr>
          <a:xfrm>
            <a:off x="1166650" y="1332952"/>
            <a:ext cx="3926898" cy="3921176"/>
          </a:xfrm>
        </p:spPr>
        <p:txBody>
          <a:bodyPr anchor="ctr">
            <a:normAutofit/>
          </a:bodyPr>
          <a:lstStyle/>
          <a:p>
            <a:r>
              <a:rPr lang="en-US" sz="5400"/>
              <a:t>Behavioral Objectives</a:t>
            </a:r>
          </a:p>
        </p:txBody>
      </p:sp>
      <p:grpSp>
        <p:nvGrpSpPr>
          <p:cNvPr id="16" name="Group 15">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17"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804682BF-69E7-E63A-3D8E-BC9541C3A93B}"/>
              </a:ext>
            </a:extLst>
          </p:cNvPr>
          <p:cNvSpPr>
            <a:spLocks noGrp="1"/>
          </p:cNvSpPr>
          <p:nvPr>
            <p:ph idx="1"/>
          </p:nvPr>
        </p:nvSpPr>
        <p:spPr>
          <a:xfrm>
            <a:off x="6421120" y="499833"/>
            <a:ext cx="5100320" cy="5581226"/>
          </a:xfrm>
        </p:spPr>
        <p:txBody>
          <a:bodyPr anchor="ctr">
            <a:normAutofit/>
          </a:bodyPr>
          <a:lstStyle/>
          <a:p>
            <a:pPr marL="0" indent="0">
              <a:buNone/>
            </a:pPr>
            <a:r>
              <a:rPr lang="en-US" sz="2400"/>
              <a:t>Following the 10-minute teaching session, learners will be able to: </a:t>
            </a:r>
          </a:p>
          <a:p>
            <a:pPr marL="0" indent="0">
              <a:buNone/>
            </a:pPr>
            <a:endParaRPr lang="en-US" sz="2400"/>
          </a:p>
          <a:p>
            <a:pPr marL="514350" indent="-514350">
              <a:buAutoNum type="arabicPeriod"/>
            </a:pPr>
            <a:r>
              <a:rPr lang="en-US" sz="2200"/>
              <a:t>Recognize how pharmacogenetics can help decrease adverse drug reactions</a:t>
            </a:r>
          </a:p>
          <a:p>
            <a:pPr marL="514350" indent="-514350">
              <a:buAutoNum type="arabicPeriod"/>
            </a:pPr>
            <a:r>
              <a:rPr lang="en-US" sz="2200"/>
              <a:t>Identify at least two medication classifications that are impacted by pharmacogenetics</a:t>
            </a:r>
          </a:p>
          <a:p>
            <a:pPr marL="514350" indent="-514350">
              <a:buAutoNum type="arabicPeriod"/>
            </a:pPr>
            <a:r>
              <a:rPr lang="en-US" sz="2200"/>
              <a:t>Understand how clinicians make specific prescribing decisions for patient care when genetic information is available </a:t>
            </a:r>
          </a:p>
        </p:txBody>
      </p:sp>
      <p:pic>
        <p:nvPicPr>
          <p:cNvPr id="4" name="Audio Recording Sep 25, 2022 at 10:11:16 AM" descr="Audio Recording Sep 25, 2022 at 10:11:16 AM">
            <a:hlinkClick r:id="" action="ppaction://media"/>
            <a:extLst>
              <a:ext uri="{FF2B5EF4-FFF2-40B4-BE49-F238E27FC236}">
                <a16:creationId xmlns:a16="http://schemas.microsoft.com/office/drawing/2014/main" id="{08829BBD-489F-6878-B943-A39A0784608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22000" y="5674660"/>
            <a:ext cx="812800" cy="812800"/>
          </a:xfrm>
          <a:prstGeom prst="rect">
            <a:avLst/>
          </a:prstGeom>
        </p:spPr>
      </p:pic>
    </p:spTree>
    <p:extLst>
      <p:ext uri="{BB962C8B-B14F-4D97-AF65-F5344CB8AC3E}">
        <p14:creationId xmlns:p14="http://schemas.microsoft.com/office/powerpoint/2010/main" val="310429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72D63-A3CF-473A-DC16-AECEC1AD5B08}"/>
              </a:ext>
            </a:extLst>
          </p:cNvPr>
          <p:cNvSpPr>
            <a:spLocks noGrp="1"/>
          </p:cNvSpPr>
          <p:nvPr>
            <p:ph type="title"/>
          </p:nvPr>
        </p:nvSpPr>
        <p:spPr>
          <a:xfrm>
            <a:off x="838200" y="500062"/>
            <a:ext cx="10515600" cy="1325563"/>
          </a:xfrm>
        </p:spPr>
        <p:txBody>
          <a:bodyPr/>
          <a:lstStyle/>
          <a:p>
            <a:r>
              <a:rPr lang="en-US"/>
              <a:t>Goals of Pharmacogenomics </a:t>
            </a:r>
          </a:p>
        </p:txBody>
      </p:sp>
      <p:graphicFrame>
        <p:nvGraphicFramePr>
          <p:cNvPr id="9" name="Content Placeholder 2">
            <a:extLst>
              <a:ext uri="{FF2B5EF4-FFF2-40B4-BE49-F238E27FC236}">
                <a16:creationId xmlns:a16="http://schemas.microsoft.com/office/drawing/2014/main" id="{02310B4A-6F3A-19C3-B8DA-63FE19557589}"/>
              </a:ext>
            </a:extLst>
          </p:cNvPr>
          <p:cNvGraphicFramePr>
            <a:graphicFrameLocks noGrp="1"/>
          </p:cNvGraphicFramePr>
          <p:nvPr>
            <p:ph idx="1"/>
            <p:extLst>
              <p:ext uri="{D42A27DB-BD31-4B8C-83A1-F6EECF244321}">
                <p14:modId xmlns:p14="http://schemas.microsoft.com/office/powerpoint/2010/main" val="232688704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Recording Sep 24, 2022 at 12:27:07 PM" descr="Audio Recording Sep 24, 2022 at 12:27:07 PM">
            <a:hlinkClick r:id="" action="ppaction://media"/>
            <a:extLst>
              <a:ext uri="{FF2B5EF4-FFF2-40B4-BE49-F238E27FC236}">
                <a16:creationId xmlns:a16="http://schemas.microsoft.com/office/drawing/2014/main" id="{9F2049E5-F60C-A21A-091F-2456E258972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947400" y="5770563"/>
            <a:ext cx="812800" cy="812800"/>
          </a:xfrm>
          <a:prstGeom prst="rect">
            <a:avLst/>
          </a:prstGeom>
        </p:spPr>
      </p:pic>
      <p:sp>
        <p:nvSpPr>
          <p:cNvPr id="5" name="TextBox 4">
            <a:extLst>
              <a:ext uri="{FF2B5EF4-FFF2-40B4-BE49-F238E27FC236}">
                <a16:creationId xmlns:a16="http://schemas.microsoft.com/office/drawing/2014/main" id="{50AC4B22-24BB-3219-D513-BEB4087615BC}"/>
              </a:ext>
            </a:extLst>
          </p:cNvPr>
          <p:cNvSpPr txBox="1"/>
          <p:nvPr/>
        </p:nvSpPr>
        <p:spPr>
          <a:xfrm>
            <a:off x="838200" y="5807631"/>
            <a:ext cx="3652538" cy="338554"/>
          </a:xfrm>
          <a:prstGeom prst="rect">
            <a:avLst/>
          </a:prstGeom>
          <a:noFill/>
        </p:spPr>
        <p:txBody>
          <a:bodyPr wrap="none" rtlCol="0">
            <a:spAutoFit/>
          </a:bodyPr>
          <a:lstStyle/>
          <a:p>
            <a:r>
              <a:rPr lang="en-US" sz="1600"/>
              <a:t>(</a:t>
            </a:r>
            <a:r>
              <a:rPr lang="en-US" sz="1600" err="1"/>
              <a:t>Roden</a:t>
            </a:r>
            <a:r>
              <a:rPr lang="en-US" sz="1600"/>
              <a:t> et al., 2011; Rollinson et al., 2022)</a:t>
            </a:r>
          </a:p>
        </p:txBody>
      </p:sp>
    </p:spTree>
    <p:extLst>
      <p:ext uri="{BB962C8B-B14F-4D97-AF65-F5344CB8AC3E}">
        <p14:creationId xmlns:p14="http://schemas.microsoft.com/office/powerpoint/2010/main" val="47759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7" name="Rectangle 60">
            <a:extLst>
              <a:ext uri="{FF2B5EF4-FFF2-40B4-BE49-F238E27FC236}">
                <a16:creationId xmlns:a16="http://schemas.microsoft.com/office/drawing/2014/main" id="{64F519EA-836C-4E21-87EE-CE7AB0186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62">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6280"/>
            <a:ext cx="4449464"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64">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3374" y="702944"/>
            <a:ext cx="5369325" cy="5586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84708-B133-43CD-81E2-96C47B28AE7A}"/>
              </a:ext>
            </a:extLst>
          </p:cNvPr>
          <p:cNvSpPr>
            <a:spLocks noGrp="1"/>
          </p:cNvSpPr>
          <p:nvPr>
            <p:ph type="title"/>
          </p:nvPr>
        </p:nvSpPr>
        <p:spPr>
          <a:xfrm>
            <a:off x="1016805" y="1345958"/>
            <a:ext cx="4193196" cy="4166085"/>
          </a:xfrm>
        </p:spPr>
        <p:txBody>
          <a:bodyPr vert="horz" lIns="91440" tIns="45720" rIns="91440" bIns="45720" rtlCol="0">
            <a:normAutofit/>
          </a:bodyPr>
          <a:lstStyle/>
          <a:p>
            <a:r>
              <a:rPr lang="en-US" sz="3900"/>
              <a:t>History of Pharmacogenetics </a:t>
            </a:r>
            <a:endParaRPr lang="en-US" sz="3900" kern="1200">
              <a:latin typeface="+mj-lt"/>
              <a:ea typeface="+mj-ea"/>
              <a:cs typeface="+mj-cs"/>
            </a:endParaRPr>
          </a:p>
        </p:txBody>
      </p:sp>
      <p:grpSp>
        <p:nvGrpSpPr>
          <p:cNvPr id="150" name="Group 66">
            <a:extLst>
              <a:ext uri="{FF2B5EF4-FFF2-40B4-BE49-F238E27FC236}">
                <a16:creationId xmlns:a16="http://schemas.microsoft.com/office/drawing/2014/main" id="{C833A70A-9722-46F0-A5EB-C72F787470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68" name="Rectangle 2">
              <a:extLst>
                <a:ext uri="{FF2B5EF4-FFF2-40B4-BE49-F238E27FC236}">
                  <a16:creationId xmlns:a16="http://schemas.microsoft.com/office/drawing/2014/main" id="{0E424FCE-3213-4BEE-A1E8-B7E8AEA5A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9">
              <a:extLst>
                <a:ext uri="{FF2B5EF4-FFF2-40B4-BE49-F238E27FC236}">
                  <a16:creationId xmlns:a16="http://schemas.microsoft.com/office/drawing/2014/main" id="{5EE95433-383A-45BD-BFCA-833B8F0AE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2">
              <a:extLst>
                <a:ext uri="{FF2B5EF4-FFF2-40B4-BE49-F238E27FC236}">
                  <a16:creationId xmlns:a16="http://schemas.microsoft.com/office/drawing/2014/main" id="{2EEA944D-C4D5-48D7-804D-86BE8AFC8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4">
              <a:extLst>
                <a:ext uri="{FF2B5EF4-FFF2-40B4-BE49-F238E27FC236}">
                  <a16:creationId xmlns:a16="http://schemas.microsoft.com/office/drawing/2014/main" id="{F3FCE305-3F55-48BF-8549-01E0364C8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66">
              <a:extLst>
                <a:ext uri="{FF2B5EF4-FFF2-40B4-BE49-F238E27FC236}">
                  <a16:creationId xmlns:a16="http://schemas.microsoft.com/office/drawing/2014/main" id="{23D7F518-6C41-4C3F-9060-C9FE0B1D4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2">
              <a:extLst>
                <a:ext uri="{FF2B5EF4-FFF2-40B4-BE49-F238E27FC236}">
                  <a16:creationId xmlns:a16="http://schemas.microsoft.com/office/drawing/2014/main" id="{3B93E94B-19C7-49C9-A135-582F72B1A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59">
              <a:extLst>
                <a:ext uri="{FF2B5EF4-FFF2-40B4-BE49-F238E27FC236}">
                  <a16:creationId xmlns:a16="http://schemas.microsoft.com/office/drawing/2014/main" id="{FEF28287-3D78-44FC-8C53-70755EAF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2">
              <a:extLst>
                <a:ext uri="{FF2B5EF4-FFF2-40B4-BE49-F238E27FC236}">
                  <a16:creationId xmlns:a16="http://schemas.microsoft.com/office/drawing/2014/main" id="{2E8ECBA7-D5B5-48AD-9108-4EB4FB5AA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4">
              <a:extLst>
                <a:ext uri="{FF2B5EF4-FFF2-40B4-BE49-F238E27FC236}">
                  <a16:creationId xmlns:a16="http://schemas.microsoft.com/office/drawing/2014/main" id="{69CDB17F-9370-4BDB-AF7D-0C10664AF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66">
              <a:extLst>
                <a:ext uri="{FF2B5EF4-FFF2-40B4-BE49-F238E27FC236}">
                  <a16:creationId xmlns:a16="http://schemas.microsoft.com/office/drawing/2014/main" id="{65D03FDE-4254-4CCB-ACA1-CCF9ED99A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2">
              <a:extLst>
                <a:ext uri="{FF2B5EF4-FFF2-40B4-BE49-F238E27FC236}">
                  <a16:creationId xmlns:a16="http://schemas.microsoft.com/office/drawing/2014/main" id="{406E5C16-E87A-48D6-808A-4E99A9FA2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59">
              <a:extLst>
                <a:ext uri="{FF2B5EF4-FFF2-40B4-BE49-F238E27FC236}">
                  <a16:creationId xmlns:a16="http://schemas.microsoft.com/office/drawing/2014/main" id="{DD6696B0-7715-471B-835A-DA4F6E0B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2">
              <a:extLst>
                <a:ext uri="{FF2B5EF4-FFF2-40B4-BE49-F238E27FC236}">
                  <a16:creationId xmlns:a16="http://schemas.microsoft.com/office/drawing/2014/main" id="{7B7BE224-1A69-42AA-9C1C-29ADE08B2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64">
              <a:extLst>
                <a:ext uri="{FF2B5EF4-FFF2-40B4-BE49-F238E27FC236}">
                  <a16:creationId xmlns:a16="http://schemas.microsoft.com/office/drawing/2014/main" id="{F4CBB296-B6FF-43BA-A2F1-471A7D6A3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66">
              <a:extLst>
                <a:ext uri="{FF2B5EF4-FFF2-40B4-BE49-F238E27FC236}">
                  <a16:creationId xmlns:a16="http://schemas.microsoft.com/office/drawing/2014/main" id="{7B9B8F5E-97B1-4CC6-A25F-0406AF9F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2">
              <a:extLst>
                <a:ext uri="{FF2B5EF4-FFF2-40B4-BE49-F238E27FC236}">
                  <a16:creationId xmlns:a16="http://schemas.microsoft.com/office/drawing/2014/main" id="{9EB4DAA2-343C-4239-A2B2-D2412770B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59">
              <a:extLst>
                <a:ext uri="{FF2B5EF4-FFF2-40B4-BE49-F238E27FC236}">
                  <a16:creationId xmlns:a16="http://schemas.microsoft.com/office/drawing/2014/main" id="{8D6B2AAD-8F5E-4D57-B2E6-7DBB7953C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62">
              <a:extLst>
                <a:ext uri="{FF2B5EF4-FFF2-40B4-BE49-F238E27FC236}">
                  <a16:creationId xmlns:a16="http://schemas.microsoft.com/office/drawing/2014/main" id="{9CE95F93-6BC5-4616-9F8D-B941B4B8F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64">
              <a:extLst>
                <a:ext uri="{FF2B5EF4-FFF2-40B4-BE49-F238E27FC236}">
                  <a16:creationId xmlns:a16="http://schemas.microsoft.com/office/drawing/2014/main" id="{A8C3D8DE-DC76-487C-8C2A-7684D5C9E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66">
              <a:extLst>
                <a:ext uri="{FF2B5EF4-FFF2-40B4-BE49-F238E27FC236}">
                  <a16:creationId xmlns:a16="http://schemas.microsoft.com/office/drawing/2014/main" id="{56088CB5-E2A8-49A4-8AB5-6D5463E03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a:extLst>
                <a:ext uri="{FF2B5EF4-FFF2-40B4-BE49-F238E27FC236}">
                  <a16:creationId xmlns:a16="http://schemas.microsoft.com/office/drawing/2014/main" id="{372F50F8-8B88-48EF-B21C-B5B26426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59">
              <a:extLst>
                <a:ext uri="{FF2B5EF4-FFF2-40B4-BE49-F238E27FC236}">
                  <a16:creationId xmlns:a16="http://schemas.microsoft.com/office/drawing/2014/main" id="{37008499-DF9A-4230-BE00-35B862316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62">
              <a:extLst>
                <a:ext uri="{FF2B5EF4-FFF2-40B4-BE49-F238E27FC236}">
                  <a16:creationId xmlns:a16="http://schemas.microsoft.com/office/drawing/2014/main" id="{BCEE48F0-E436-451D-A5FE-0D818D1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64">
              <a:extLst>
                <a:ext uri="{FF2B5EF4-FFF2-40B4-BE49-F238E27FC236}">
                  <a16:creationId xmlns:a16="http://schemas.microsoft.com/office/drawing/2014/main" id="{6852656E-1E8F-41F9-900D-8E8CC1B2B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66">
              <a:extLst>
                <a:ext uri="{FF2B5EF4-FFF2-40B4-BE49-F238E27FC236}">
                  <a16:creationId xmlns:a16="http://schemas.microsoft.com/office/drawing/2014/main" id="{489DA605-39DD-45FD-9796-12A36B23B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Content Placeholder 3">
            <a:extLst>
              <a:ext uri="{FF2B5EF4-FFF2-40B4-BE49-F238E27FC236}">
                <a16:creationId xmlns:a16="http://schemas.microsoft.com/office/drawing/2014/main" id="{10B05399-42EA-0145-0310-E044C5E43664}"/>
              </a:ext>
            </a:extLst>
          </p:cNvPr>
          <p:cNvSpPr>
            <a:spLocks noGrp="1"/>
          </p:cNvSpPr>
          <p:nvPr>
            <p:ph idx="1"/>
          </p:nvPr>
        </p:nvSpPr>
        <p:spPr>
          <a:xfrm>
            <a:off x="6229734" y="750307"/>
            <a:ext cx="5369326" cy="5357387"/>
          </a:xfrm>
        </p:spPr>
        <p:txBody>
          <a:bodyPr anchor="ctr">
            <a:normAutofit/>
          </a:bodyPr>
          <a:lstStyle/>
          <a:p>
            <a:r>
              <a:rPr lang="en-US" sz="2200" i="1"/>
              <a:t>‘Pharmacogenetics’ </a:t>
            </a:r>
            <a:r>
              <a:rPr lang="en-US" sz="2200"/>
              <a:t>coined in 1959</a:t>
            </a:r>
          </a:p>
          <a:p>
            <a:r>
              <a:rPr lang="en-US" sz="2200"/>
              <a:t>Current prescribing approaches bases on factors like age, weight, and co-morbidities </a:t>
            </a:r>
          </a:p>
          <a:p>
            <a:r>
              <a:rPr lang="en-US" sz="2200"/>
              <a:t>Beneficial response to drug can be anywhere between </a:t>
            </a:r>
            <a:r>
              <a:rPr lang="en-US" sz="2200">
                <a:solidFill>
                  <a:schemeClr val="accent1"/>
                </a:solidFill>
              </a:rPr>
              <a:t>25%-80%</a:t>
            </a:r>
          </a:p>
          <a:p>
            <a:pPr lvl="1"/>
            <a:r>
              <a:rPr lang="en-US" sz="2200"/>
              <a:t>6% of hospital admissions related to ADR</a:t>
            </a:r>
          </a:p>
          <a:p>
            <a:r>
              <a:rPr lang="en-US" sz="2200"/>
              <a:t>Pharmacogenomics aims to offer clinical decision support </a:t>
            </a:r>
          </a:p>
          <a:p>
            <a:pPr lvl="1"/>
            <a:r>
              <a:rPr lang="en-US" sz="2200"/>
              <a:t>Improves benefit-risk profile of prescribing medications </a:t>
            </a:r>
          </a:p>
        </p:txBody>
      </p:sp>
      <p:sp>
        <p:nvSpPr>
          <p:cNvPr id="5" name="TextBox 4">
            <a:extLst>
              <a:ext uri="{FF2B5EF4-FFF2-40B4-BE49-F238E27FC236}">
                <a16:creationId xmlns:a16="http://schemas.microsoft.com/office/drawing/2014/main" id="{28B598AE-8A0E-83AA-FB4F-173C5106D4C5}"/>
              </a:ext>
            </a:extLst>
          </p:cNvPr>
          <p:cNvSpPr txBox="1"/>
          <p:nvPr/>
        </p:nvSpPr>
        <p:spPr>
          <a:xfrm>
            <a:off x="9968023" y="6358022"/>
            <a:ext cx="1992340" cy="338554"/>
          </a:xfrm>
          <a:prstGeom prst="rect">
            <a:avLst/>
          </a:prstGeom>
          <a:noFill/>
        </p:spPr>
        <p:txBody>
          <a:bodyPr wrap="none" rtlCol="0">
            <a:spAutoFit/>
          </a:bodyPr>
          <a:lstStyle/>
          <a:p>
            <a:r>
              <a:rPr lang="en-US" sz="1600"/>
              <a:t>(Rollinson et al, 2017)</a:t>
            </a:r>
          </a:p>
        </p:txBody>
      </p:sp>
      <p:pic>
        <p:nvPicPr>
          <p:cNvPr id="57" name="Audio Recording Sep 24, 2022 at 12:39:19 PM" descr="Audio Recording Sep 24, 2022 at 12:39:19 PM">
            <a:hlinkClick r:id="" action="ppaction://media"/>
            <a:extLst>
              <a:ext uri="{FF2B5EF4-FFF2-40B4-BE49-F238E27FC236}">
                <a16:creationId xmlns:a16="http://schemas.microsoft.com/office/drawing/2014/main" id="{96B95FED-680D-9B79-C3F4-A2B67CAF56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64193" y="5514333"/>
            <a:ext cx="812800" cy="812800"/>
          </a:xfrm>
          <a:prstGeom prst="rect">
            <a:avLst/>
          </a:prstGeom>
        </p:spPr>
      </p:pic>
    </p:spTree>
    <p:extLst>
      <p:ext uri="{BB962C8B-B14F-4D97-AF65-F5344CB8AC3E}">
        <p14:creationId xmlns:p14="http://schemas.microsoft.com/office/powerpoint/2010/main" val="235900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448"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indoor, toothbrush&#10;&#10;Description automatically generated">
            <a:extLst>
              <a:ext uri="{FF2B5EF4-FFF2-40B4-BE49-F238E27FC236}">
                <a16:creationId xmlns:a16="http://schemas.microsoft.com/office/drawing/2014/main" id="{E010451E-01CE-87F5-CFAF-3F685D9DA19F}"/>
              </a:ext>
            </a:extLst>
          </p:cNvPr>
          <p:cNvPicPr>
            <a:picLocks noChangeAspect="1"/>
          </p:cNvPicPr>
          <p:nvPr/>
        </p:nvPicPr>
        <p:blipFill rotWithShape="1">
          <a:blip r:embed="rId5"/>
          <a:srcRect l="15401"/>
          <a:stretch/>
        </p:blipFill>
        <p:spPr>
          <a:xfrm>
            <a:off x="2522356" y="10"/>
            <a:ext cx="9669642" cy="6857990"/>
          </a:xfrm>
          <a:prstGeom prst="rect">
            <a:avLst/>
          </a:prstGeom>
        </p:spPr>
      </p:pic>
      <p:sp>
        <p:nvSpPr>
          <p:cNvPr id="23" name="Rectangle 2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1BCAE-B3BA-4903-C204-9906DB1ACF1E}"/>
              </a:ext>
            </a:extLst>
          </p:cNvPr>
          <p:cNvSpPr>
            <a:spLocks noGrp="1"/>
          </p:cNvSpPr>
          <p:nvPr>
            <p:ph type="title"/>
          </p:nvPr>
        </p:nvSpPr>
        <p:spPr>
          <a:xfrm>
            <a:off x="838199" y="365125"/>
            <a:ext cx="6410177" cy="1899912"/>
          </a:xfrm>
        </p:spPr>
        <p:txBody>
          <a:bodyPr vert="horz" lIns="91440" tIns="45720" rIns="91440" bIns="45720" rtlCol="0">
            <a:normAutofit/>
          </a:bodyPr>
          <a:lstStyle/>
          <a:p>
            <a:r>
              <a:rPr lang="en-US" sz="4000" kern="1200">
                <a:latin typeface="+mj-lt"/>
                <a:ea typeface="+mj-ea"/>
                <a:cs typeface="+mj-cs"/>
              </a:rPr>
              <a:t>Genetics of Drug Response </a:t>
            </a:r>
          </a:p>
        </p:txBody>
      </p:sp>
      <p:sp>
        <p:nvSpPr>
          <p:cNvPr id="3" name="Content Placeholder 2">
            <a:extLst>
              <a:ext uri="{FF2B5EF4-FFF2-40B4-BE49-F238E27FC236}">
                <a16:creationId xmlns:a16="http://schemas.microsoft.com/office/drawing/2014/main" id="{0E7FCD2A-A011-9025-D589-FDDD3BC26F8D}"/>
              </a:ext>
            </a:extLst>
          </p:cNvPr>
          <p:cNvSpPr>
            <a:spLocks noGrp="1"/>
          </p:cNvSpPr>
          <p:nvPr>
            <p:ph idx="1"/>
          </p:nvPr>
        </p:nvSpPr>
        <p:spPr>
          <a:xfrm>
            <a:off x="838200" y="2120838"/>
            <a:ext cx="4726021" cy="3911926"/>
          </a:xfrm>
        </p:spPr>
        <p:txBody>
          <a:bodyPr vert="horz" lIns="91440" tIns="45720" rIns="91440" bIns="45720" rtlCol="0">
            <a:normAutofit/>
          </a:bodyPr>
          <a:lstStyle/>
          <a:p>
            <a:r>
              <a:rPr lang="en-US" sz="2000"/>
              <a:t>Estimated </a:t>
            </a:r>
            <a:r>
              <a:rPr lang="en-US" sz="2000" b="1">
                <a:solidFill>
                  <a:srgbClr val="1D93AD"/>
                </a:solidFill>
              </a:rPr>
              <a:t>97%</a:t>
            </a:r>
            <a:r>
              <a:rPr lang="en-US" sz="2000"/>
              <a:t> of individuals carry at least one variant in genes that influences drug response </a:t>
            </a:r>
          </a:p>
          <a:p>
            <a:pPr lvl="1"/>
            <a:r>
              <a:rPr lang="en-US" sz="2000"/>
              <a:t>May impact absorption, distribution, metabolism, and excretion </a:t>
            </a:r>
          </a:p>
          <a:p>
            <a:pPr lvl="1"/>
            <a:r>
              <a:rPr lang="en-US" sz="2000"/>
              <a:t>May influence drug’s on-target and off-target </a:t>
            </a:r>
          </a:p>
          <a:p>
            <a:r>
              <a:rPr lang="en-US" sz="2000"/>
              <a:t>Majority of ADRS are type A reactions </a:t>
            </a:r>
          </a:p>
          <a:p>
            <a:r>
              <a:rPr lang="en-US" sz="2000"/>
              <a:t>Identification of mutations can be used to design new drugs </a:t>
            </a:r>
          </a:p>
          <a:p>
            <a:r>
              <a:rPr lang="en-US" sz="2000"/>
              <a:t>Lack of understanding major barrier implementation</a:t>
            </a:r>
          </a:p>
        </p:txBody>
      </p:sp>
      <p:sp>
        <p:nvSpPr>
          <p:cNvPr id="18" name="TextBox 17">
            <a:extLst>
              <a:ext uri="{FF2B5EF4-FFF2-40B4-BE49-F238E27FC236}">
                <a16:creationId xmlns:a16="http://schemas.microsoft.com/office/drawing/2014/main" id="{5947C013-F161-A0F9-44F1-3DFF9524FD25}"/>
              </a:ext>
            </a:extLst>
          </p:cNvPr>
          <p:cNvSpPr txBox="1"/>
          <p:nvPr/>
        </p:nvSpPr>
        <p:spPr>
          <a:xfrm>
            <a:off x="367792" y="6322059"/>
            <a:ext cx="6099242" cy="313932"/>
          </a:xfrm>
          <a:prstGeom prst="rect">
            <a:avLst/>
          </a:prstGeom>
          <a:noFill/>
        </p:spPr>
        <p:txBody>
          <a:bodyPr wrap="square">
            <a:spAutoFit/>
          </a:bodyPr>
          <a:lstStyle/>
          <a:p>
            <a:pPr defTabSz="914400">
              <a:lnSpc>
                <a:spcPct val="90000"/>
              </a:lnSpc>
              <a:spcAft>
                <a:spcPts val="600"/>
              </a:spcAft>
            </a:pPr>
            <a:r>
              <a:rPr lang="en-US" sz="1600"/>
              <a:t>(Rollinson et al, 2017)</a:t>
            </a:r>
          </a:p>
        </p:txBody>
      </p:sp>
      <p:pic>
        <p:nvPicPr>
          <p:cNvPr id="4" name="Audio Recording Sep 25, 2022 at 2:07:52 PM" descr="Audio Recording Sep 25, 2022 at 2:07:52 PM">
            <a:hlinkClick r:id="" action="ppaction://media"/>
            <a:extLst>
              <a:ext uri="{FF2B5EF4-FFF2-40B4-BE49-F238E27FC236}">
                <a16:creationId xmlns:a16="http://schemas.microsoft.com/office/drawing/2014/main" id="{7EA996B9-10E9-B14C-281F-7CD5892D0DF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62208" y="5823191"/>
            <a:ext cx="812800" cy="812800"/>
          </a:xfrm>
          <a:prstGeom prst="rect">
            <a:avLst/>
          </a:prstGeom>
        </p:spPr>
      </p:pic>
    </p:spTree>
    <p:extLst>
      <p:ext uri="{BB962C8B-B14F-4D97-AF65-F5344CB8AC3E}">
        <p14:creationId xmlns:p14="http://schemas.microsoft.com/office/powerpoint/2010/main" val="121010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6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epartment of Molecular Pharmacology &amp; Neuroscience - ppt download">
            <a:extLst>
              <a:ext uri="{FF2B5EF4-FFF2-40B4-BE49-F238E27FC236}">
                <a16:creationId xmlns:a16="http://schemas.microsoft.com/office/drawing/2014/main" id="{1BA32E85-7138-9173-1549-26EEB392783B}"/>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1143940" y="643466"/>
            <a:ext cx="9904119" cy="55710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115E6C6-80E0-EE12-C056-F02AA7182078}"/>
              </a:ext>
            </a:extLst>
          </p:cNvPr>
          <p:cNvSpPr txBox="1"/>
          <p:nvPr/>
        </p:nvSpPr>
        <p:spPr>
          <a:xfrm>
            <a:off x="10036178" y="6351601"/>
            <a:ext cx="2023759" cy="369332"/>
          </a:xfrm>
          <a:prstGeom prst="rect">
            <a:avLst/>
          </a:prstGeom>
          <a:noFill/>
        </p:spPr>
        <p:txBody>
          <a:bodyPr wrap="none" rtlCol="0">
            <a:spAutoFit/>
          </a:bodyPr>
          <a:lstStyle/>
          <a:p>
            <a:r>
              <a:rPr lang="en-US"/>
              <a:t>(</a:t>
            </a:r>
            <a:r>
              <a:rPr lang="en-US" err="1"/>
              <a:t>Roden</a:t>
            </a:r>
            <a:r>
              <a:rPr lang="en-US"/>
              <a:t> et al., 2011)</a:t>
            </a:r>
          </a:p>
        </p:txBody>
      </p:sp>
      <p:pic>
        <p:nvPicPr>
          <p:cNvPr id="4" name="Audio Recording Sep 24, 2022 at 12:43:10 PM" descr="Audio Recording Sep 24, 2022 at 12:43:10 PM">
            <a:hlinkClick r:id="" action="ppaction://media"/>
            <a:extLst>
              <a:ext uri="{FF2B5EF4-FFF2-40B4-BE49-F238E27FC236}">
                <a16:creationId xmlns:a16="http://schemas.microsoft.com/office/drawing/2014/main" id="{C6D94D02-E684-4840-05B3-99FEE75BFF4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8058" y="5538801"/>
            <a:ext cx="812800" cy="812800"/>
          </a:xfrm>
          <a:prstGeom prst="rect">
            <a:avLst/>
          </a:prstGeom>
        </p:spPr>
      </p:pic>
    </p:spTree>
    <p:extLst>
      <p:ext uri="{BB962C8B-B14F-4D97-AF65-F5344CB8AC3E}">
        <p14:creationId xmlns:p14="http://schemas.microsoft.com/office/powerpoint/2010/main" val="304580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9FE012-FF59-42B8-9E24-2ADF0BB05E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59876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F20B6C-AE37-5094-4995-25CE7BA92155}"/>
              </a:ext>
            </a:extLst>
          </p:cNvPr>
          <p:cNvSpPr>
            <a:spLocks noGrp="1"/>
          </p:cNvSpPr>
          <p:nvPr>
            <p:ph type="title"/>
          </p:nvPr>
        </p:nvSpPr>
        <p:spPr>
          <a:xfrm>
            <a:off x="1166648" y="679927"/>
            <a:ext cx="5064470" cy="2270664"/>
          </a:xfrm>
        </p:spPr>
        <p:txBody>
          <a:bodyPr>
            <a:normAutofit/>
          </a:bodyPr>
          <a:lstStyle/>
          <a:p>
            <a:r>
              <a:rPr lang="en-US" err="1">
                <a:cs typeface="Calibri Light"/>
              </a:rPr>
              <a:t>GeneSight</a:t>
            </a:r>
            <a:r>
              <a:rPr lang="en-US">
                <a:cs typeface="Calibri Light"/>
              </a:rPr>
              <a:t> Psychotropic Test</a:t>
            </a:r>
            <a:endParaRPr lang="en-US" err="1"/>
          </a:p>
        </p:txBody>
      </p:sp>
      <p:sp>
        <p:nvSpPr>
          <p:cNvPr id="7" name="Rectangle 12">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37B7F17-6743-434B-B741-1EB675A75F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8" name="Rectangle 64">
              <a:extLst>
                <a:ext uri="{FF2B5EF4-FFF2-40B4-BE49-F238E27FC236}">
                  <a16:creationId xmlns:a16="http://schemas.microsoft.com/office/drawing/2014/main" id="{05A3412B-D8E9-4E4B-9551-5463657894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5AC3E708-71BD-43DC-BC99-52C7A0292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00DC58E1-87CF-4AB8-9BB6-B38894E545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5251B7BE-4EA7-4E17-9AA6-45CCA21B8B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3FD399D7-39CA-4DF8-8D70-AC5DCD1DA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435B5AE2-3B48-4498-9FE8-068123183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693EA389-4567-4185-BF36-5FE82A8C0E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34867904-BE35-4AE1-B2E9-F65EBB486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5981E278-B931-40D2-AB06-3E3202E85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911B15C5-8707-477D-84D8-EF15CE7AF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5A2801AD-29DB-4B2E-807A-129C49615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9E629D16-4E4D-481A-B152-7E23E9A42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EECF4363-A52C-49E0-BFAF-9FF88EC57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2C7F0D09-1F15-4162-98A1-517313E5E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096CD3B1-B224-4F9F-AFBF-C0E1E35983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5C66E228-224C-4DC5-A49E-2148C371D5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790BF835-4045-4976-92E7-992B63932A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5937B942-101B-478C-BD40-F482A01F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34272CF3-29A3-4132-883E-E4B4A62DA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50100215-A65C-491F-A54C-C65AD0B50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EDEBE2E4-7430-CACC-B056-FA58BCBBF4B2}"/>
              </a:ext>
            </a:extLst>
          </p:cNvPr>
          <p:cNvPicPr>
            <a:picLocks noChangeAspect="1"/>
          </p:cNvPicPr>
          <p:nvPr/>
        </p:nvPicPr>
        <p:blipFill>
          <a:blip r:embed="rId5"/>
          <a:stretch>
            <a:fillRect/>
          </a:stretch>
        </p:blipFill>
        <p:spPr>
          <a:xfrm>
            <a:off x="6931152" y="821087"/>
            <a:ext cx="4937760" cy="1658679"/>
          </a:xfrm>
          <a:prstGeom prst="rect">
            <a:avLst/>
          </a:prstGeom>
        </p:spPr>
      </p:pic>
      <p:sp>
        <p:nvSpPr>
          <p:cNvPr id="37" name="Rectangle 36">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ADE65A4-8C9E-3C94-0EEB-4A78099CB1DD}"/>
              </a:ext>
            </a:extLst>
          </p:cNvPr>
          <p:cNvSpPr>
            <a:spLocks noGrp="1"/>
          </p:cNvSpPr>
          <p:nvPr>
            <p:ph idx="1"/>
          </p:nvPr>
        </p:nvSpPr>
        <p:spPr>
          <a:xfrm>
            <a:off x="1166649" y="3540334"/>
            <a:ext cx="10350062" cy="3026004"/>
          </a:xfrm>
        </p:spPr>
        <p:txBody>
          <a:bodyPr vert="horz" lIns="91440" tIns="45720" rIns="91440" bIns="45720" rtlCol="0" anchor="ctr">
            <a:normAutofit/>
          </a:bodyPr>
          <a:lstStyle/>
          <a:p>
            <a:r>
              <a:rPr lang="en-US" sz="2100">
                <a:ea typeface="+mn-lt"/>
                <a:cs typeface="+mn-lt"/>
              </a:rPr>
              <a:t>Pharmacogenomic test that analyzes clinically important genetic variations which may impact how patients metabolize and respond to medications used to treat depression, anxiety, ADHD, and other psychiatric conditions</a:t>
            </a:r>
          </a:p>
          <a:p>
            <a:r>
              <a:rPr lang="en-US" sz="2100">
                <a:cs typeface="Calibri"/>
              </a:rPr>
              <a:t>Benefits: helps avoid multiple medication trials, </a:t>
            </a:r>
            <a:r>
              <a:rPr lang="en-US" sz="2100">
                <a:ea typeface="+mn-lt"/>
                <a:cs typeface="+mn-lt"/>
              </a:rPr>
              <a:t>aids in the prediction and prevention of adverse effects and drug-drug interactions</a:t>
            </a:r>
          </a:p>
          <a:p>
            <a:r>
              <a:rPr lang="en-US" sz="2100">
                <a:cs typeface="Calibri"/>
              </a:rPr>
              <a:t>Cost: $0 with Medicare or Medicaid; $330 or less with private insurance or uninsured</a:t>
            </a:r>
          </a:p>
          <a:p>
            <a:endParaRPr lang="en-US" sz="2100">
              <a:cs typeface="Calibri"/>
            </a:endParaRPr>
          </a:p>
        </p:txBody>
      </p:sp>
      <p:pic>
        <p:nvPicPr>
          <p:cNvPr id="5" name="Audio Recording Sep 25, 2022 at 9:55:43 AM" descr="Audio Recording Sep 25, 2022 at 9:55:43 AM">
            <a:hlinkClick r:id="" action="ppaction://media"/>
            <a:extLst>
              <a:ext uri="{FF2B5EF4-FFF2-40B4-BE49-F238E27FC236}">
                <a16:creationId xmlns:a16="http://schemas.microsoft.com/office/drawing/2014/main" id="{74ECC9A6-A222-1B22-3BFC-A09DBDB8FF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61207" y="5899369"/>
            <a:ext cx="812800" cy="812800"/>
          </a:xfrm>
          <a:prstGeom prst="rect">
            <a:avLst/>
          </a:prstGeom>
        </p:spPr>
      </p:pic>
    </p:spTree>
    <p:extLst>
      <p:ext uri="{BB962C8B-B14F-4D97-AF65-F5344CB8AC3E}">
        <p14:creationId xmlns:p14="http://schemas.microsoft.com/office/powerpoint/2010/main" val="252930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74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TotalTime>
  <Words>2460</Words>
  <Application>Microsoft Macintosh PowerPoint</Application>
  <PresentationFormat>Widescreen</PresentationFormat>
  <Paragraphs>178</Paragraphs>
  <Slides>23</Slides>
  <Notes>12</Notes>
  <HiddenSlides>0</HiddenSlides>
  <MMClips>23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HelveticaNeue</vt:lpstr>
      <vt:lpstr>Prumo Text</vt:lpstr>
      <vt:lpstr>Office Theme</vt:lpstr>
      <vt:lpstr>Genetics and Genomic Innovation: Pharmacogenomics</vt:lpstr>
      <vt:lpstr>Pharmacogenomics Overview</vt:lpstr>
      <vt:lpstr>Broad Outcome</vt:lpstr>
      <vt:lpstr>Behavioral Objectives</vt:lpstr>
      <vt:lpstr>Goals of Pharmacogenomics </vt:lpstr>
      <vt:lpstr>History of Pharmacogenetics </vt:lpstr>
      <vt:lpstr>Genetics of Drug Response </vt:lpstr>
      <vt:lpstr>PowerPoint Presentation</vt:lpstr>
      <vt:lpstr>GeneSight Psychotropic Test</vt:lpstr>
      <vt:lpstr>Genes Included in the GeneSight Psychotropic Test </vt:lpstr>
      <vt:lpstr>GeneSight Psychotropic Test Sample Report</vt:lpstr>
      <vt:lpstr>Application to Practice</vt:lpstr>
      <vt:lpstr>PowerPoint Presentation</vt:lpstr>
      <vt:lpstr>Challenges to Widespread Use of Genotyping</vt:lpstr>
      <vt:lpstr>Potential Benefits of Pharmacogenomics-based Therapies</vt:lpstr>
      <vt:lpstr>Future Applications </vt:lpstr>
      <vt:lpstr>Check-In Question #1</vt:lpstr>
      <vt:lpstr>Check-In Question #1</vt:lpstr>
      <vt:lpstr>Check-In Question #2</vt:lpstr>
      <vt:lpstr>Check-In Question #2</vt:lpstr>
      <vt:lpstr>Discussion Questions</vt:lpstr>
      <vt:lpstr>Summary</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Kari A. Bernhardt</dc:creator>
  <cp:lastModifiedBy>Kari A. Bernhardt</cp:lastModifiedBy>
  <cp:revision>1</cp:revision>
  <dcterms:created xsi:type="dcterms:W3CDTF">2022-09-12T21:16:53Z</dcterms:created>
  <dcterms:modified xsi:type="dcterms:W3CDTF">2023-01-20T01:19:25Z</dcterms:modified>
</cp:coreProperties>
</file>